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handoutMasterIdLst>
    <p:handoutMasterId r:id="rId32"/>
  </p:handoutMasterIdLst>
  <p:sldIdLst>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notesMaster" Target="notesMasters/notesMaster1.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image" Target="../media/image1.png"/><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1.png"/><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2.png"/><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2051" name="图片 11"/>
          <p:cNvPicPr>
            <a:picLocks noChangeAspect="1"/>
          </p:cNvPicPr>
          <p:nvPr>
            <p:custDataLst>
              <p:tags r:id="rId2"/>
            </p:custDataLst>
          </p:nvPr>
        </p:nvPicPr>
        <p:blipFill>
          <a:blip r:embed="rId3"/>
          <a:stretch>
            <a:fillRect/>
          </a:stretch>
        </p:blipFill>
        <p:spPr>
          <a:xfrm flipH="1">
            <a:off x="0" y="0"/>
            <a:ext cx="12192000" cy="6858000"/>
          </a:xfrm>
          <a:prstGeom prst="rect">
            <a:avLst/>
          </a:prstGeom>
          <a:noFill/>
          <a:ln w="9525">
            <a:noFill/>
          </a:ln>
        </p:spPr>
      </p:pic>
      <p:cxnSp>
        <p:nvCxnSpPr>
          <p:cNvPr id="11" name="直接连接符 10"/>
          <p:cNvCxnSpPr/>
          <p:nvPr>
            <p:custDataLst>
              <p:tags r:id="rId4"/>
            </p:custDataLst>
          </p:nvPr>
        </p:nvCxnSpPr>
        <p:spPr>
          <a:xfrm flipV="1">
            <a:off x="1346200" y="2725738"/>
            <a:ext cx="4248151" cy="31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1240039" y="1386555"/>
            <a:ext cx="6978649" cy="1277606"/>
          </a:xfrm>
        </p:spPr>
        <p:txBody>
          <a:bodyPr lIns="36000" tIns="46800" rIns="90000" bIns="46800" anchor="b" anchorCtr="0">
            <a:normAutofit/>
          </a:bodyPr>
          <a:lstStyle>
            <a:lvl1pPr algn="l">
              <a:defRPr sz="45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1240039" y="2877671"/>
            <a:ext cx="6978649" cy="426720"/>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tx1">
                    <a:lumMod val="85000"/>
                    <a:lumOff val="1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240083" y="3392450"/>
            <a:ext cx="1620515" cy="395287"/>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汇报人姓名</a:t>
            </a:r>
            <a:endParaRPr lang="zh-CN" altLang="en-US" strike="noStrike" noProof="1" dirty="0"/>
          </a:p>
        </p:txBody>
      </p:sp>
      <p:sp>
        <p:nvSpPr>
          <p:cNvPr id="6" name="文本占位符 5"/>
          <p:cNvSpPr>
            <a:spLocks noGrp="1"/>
          </p:cNvSpPr>
          <p:nvPr>
            <p:ph type="body" sz="quarter" idx="14" hasCustomPrompt="1"/>
          </p:nvPr>
        </p:nvSpPr>
        <p:spPr>
          <a:xfrm>
            <a:off x="2904987" y="3390888"/>
            <a:ext cx="1620000" cy="396000"/>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汇报日期</a:t>
            </a:r>
            <a:endParaRPr lang="zh-CN" altLang="en-US" strike="noStrike" noProof="1" dirty="0"/>
          </a:p>
        </p:txBody>
      </p:sp>
      <p:sp>
        <p:nvSpPr>
          <p:cNvPr id="16" name="日期占位符 15"/>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1267" name="组合 19"/>
          <p:cNvGrpSpPr/>
          <p:nvPr/>
        </p:nvGrpSpPr>
        <p:grpSpPr>
          <a:xfrm>
            <a:off x="143933" y="0"/>
            <a:ext cx="11904133" cy="6851650"/>
            <a:chOff x="143698" y="0"/>
            <a:chExt cx="11904604" cy="6852125"/>
          </a:xfrm>
        </p:grpSpPr>
        <p:sp>
          <p:nvSpPr>
            <p:cNvPr id="21" name="矩形 2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2" name="任意多边形: 形状 21"/>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3" name="任意多边形: 形状 22"/>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7" name="内容占位符 6"/>
          <p:cNvSpPr>
            <a:spLocks noGrp="1"/>
          </p:cNvSpPr>
          <p:nvPr>
            <p:ph sz="quarter" idx="13"/>
          </p:nvPr>
        </p:nvSpPr>
        <p:spPr>
          <a:xfrm>
            <a:off x="669931" y="952508"/>
            <a:ext cx="10852237" cy="5388907"/>
          </a:xfrm>
        </p:spPr>
        <p:txBody>
          <a:bodyPr/>
          <a:lstStyle>
            <a:lvl1pPr>
              <a:defRPr sz="2000">
                <a:solidFill>
                  <a:schemeClr val="tx1">
                    <a:lumMod val="85000"/>
                    <a:lumOff val="15000"/>
                  </a:schemeClr>
                </a:solidFill>
              </a:defRPr>
            </a:lvl1pPr>
            <a:lvl2pPr>
              <a:defRPr sz="1400">
                <a:solidFill>
                  <a:schemeClr val="tx1">
                    <a:lumMod val="85000"/>
                    <a:lumOff val="15000"/>
                  </a:schemeClr>
                </a:solidFill>
              </a:defRPr>
            </a:lvl2pPr>
            <a:lvl3pPr>
              <a:defRPr sz="1400">
                <a:solidFill>
                  <a:schemeClr val="tx1">
                    <a:lumMod val="85000"/>
                    <a:lumOff val="15000"/>
                  </a:schemeClr>
                </a:solidFill>
              </a:defRPr>
            </a:lvl3pPr>
            <a:lvl4pPr>
              <a:defRPr sz="1400">
                <a:solidFill>
                  <a:schemeClr val="tx1">
                    <a:lumMod val="85000"/>
                    <a:lumOff val="15000"/>
                  </a:schemeClr>
                </a:solidFill>
              </a:defRPr>
            </a:lvl4pPr>
            <a:lvl5pPr>
              <a:defRPr sz="1400">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2291" name="图片 8"/>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2" name="标题 1"/>
          <p:cNvSpPr>
            <a:spLocks noGrp="1"/>
          </p:cNvSpPr>
          <p:nvPr>
            <p:ph type="title" hasCustomPrompt="1"/>
          </p:nvPr>
        </p:nvSpPr>
        <p:spPr>
          <a:xfrm>
            <a:off x="2583403" y="2237173"/>
            <a:ext cx="7025196" cy="1250275"/>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tx1"/>
                </a:solidFill>
                <a:uFillTx/>
                <a:latin typeface="Arial" panose="020B0604020202020204" pitchFamily="34" charset="0"/>
                <a:ea typeface="汉仪旗黑-85S" panose="00020600040101010101" pitchFamily="18" charset="-122"/>
                <a:cs typeface="+mj-cs"/>
                <a:sym typeface="+mn-ea"/>
              </a:defRPr>
            </a:lvl1pPr>
          </a:lstStyle>
          <a:p>
            <a:pPr lvl="0" fontAlgn="auto"/>
            <a:r>
              <a:rPr lang="zh-CN" altLang="en-US" strike="noStrike" noProof="1" dirty="0">
                <a:sym typeface="+mn-ea"/>
              </a:rPr>
              <a:t>谢谢观赏</a:t>
            </a:r>
            <a:endParaRPr strike="noStrike" noProof="1" dirty="0">
              <a:sym typeface="+mn-ea"/>
            </a:endParaRPr>
          </a:p>
        </p:txBody>
      </p:sp>
      <p:sp>
        <p:nvSpPr>
          <p:cNvPr id="8" name="文本占位符 7"/>
          <p:cNvSpPr>
            <a:spLocks noGrp="1"/>
          </p:cNvSpPr>
          <p:nvPr>
            <p:ph type="body" sz="quarter" idx="13"/>
          </p:nvPr>
        </p:nvSpPr>
        <p:spPr>
          <a:xfrm>
            <a:off x="2583431" y="3487738"/>
            <a:ext cx="7025140" cy="622623"/>
          </a:xfrm>
        </p:spPr>
        <p:txBody>
          <a:bodyPr lIns="90000" tIns="46800" rIns="90000" bIns="46800">
            <a:normAutofit/>
          </a:bodyPr>
          <a:lstStyle>
            <a:lvl1pPr marL="0" indent="0" algn="ctr">
              <a:buNone/>
              <a:defRPr sz="2100" baseline="0">
                <a:solidFill>
                  <a:schemeClr val="tx1">
                    <a:lumMod val="85000"/>
                    <a:lumOff val="15000"/>
                  </a:schemeClr>
                </a:solidFill>
                <a:latin typeface="Arial" panose="020B0604020202020204" pitchFamily="34" charset="0"/>
              </a:defRPr>
            </a:lvl1pPr>
          </a:lstStyle>
          <a:p>
            <a:pPr lvl="0" fontAlgn="auto"/>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339" name="组合 9"/>
          <p:cNvGrpSpPr/>
          <p:nvPr/>
        </p:nvGrpSpPr>
        <p:grpSpPr>
          <a:xfrm>
            <a:off x="143933" y="0"/>
            <a:ext cx="11904133" cy="6851650"/>
            <a:chOff x="143698" y="0"/>
            <a:chExt cx="11904604" cy="6852125"/>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3" name="任意多边形: 形状 22"/>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4" name="任意多边形: 形状 23"/>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2400"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20204" pitchFamily="34" charset="0"/>
                <a:ea typeface="微软雅黑" panose="020B0503020204020204" charset="-122"/>
              </a:defRPr>
            </a:lvl1pPr>
            <a:lvl2pPr>
              <a:defRPr sz="1200" baseline="0">
                <a:solidFill>
                  <a:schemeClr val="tx1">
                    <a:lumMod val="85000"/>
                    <a:lumOff val="15000"/>
                  </a:schemeClr>
                </a:solidFill>
                <a:latin typeface="Arial" panose="020B0604020202020204" pitchFamily="34" charset="0"/>
                <a:ea typeface="微软雅黑" panose="020B0503020204020204" charset="-122"/>
              </a:defRPr>
            </a:lvl2pPr>
            <a:lvl3pPr>
              <a:defRPr sz="1200" baseline="0">
                <a:solidFill>
                  <a:schemeClr val="tx1">
                    <a:lumMod val="85000"/>
                    <a:lumOff val="15000"/>
                  </a:schemeClr>
                </a:solidFill>
                <a:latin typeface="Arial" panose="020B0604020202020204" pitchFamily="34" charset="0"/>
                <a:ea typeface="微软雅黑" panose="020B0503020204020204" charset="-122"/>
              </a:defRPr>
            </a:lvl3pPr>
            <a:lvl4pPr>
              <a:defRPr sz="1200" baseline="0">
                <a:solidFill>
                  <a:schemeClr val="tx1">
                    <a:lumMod val="85000"/>
                    <a:lumOff val="15000"/>
                  </a:schemeClr>
                </a:solidFill>
                <a:latin typeface="Arial" panose="020B0604020202020204" pitchFamily="34" charset="0"/>
                <a:ea typeface="微软雅黑" panose="020B0503020204020204" charset="-122"/>
              </a:defRPr>
            </a:lvl4pPr>
            <a:lvl5pPr>
              <a:defRPr sz="1200"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8" name="矩形 7"/>
          <p:cNvSpPr/>
          <p:nvPr>
            <p:custDataLst>
              <p:tags r:id="rId3"/>
            </p:custDataLst>
          </p:nvPr>
        </p:nvSpPr>
        <p:spPr>
          <a:xfrm>
            <a:off x="0" y="0"/>
            <a:ext cx="4823884" cy="6865938"/>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dirty="0">
              <a:sym typeface="+mn-ea"/>
            </a:endParaRPr>
          </a:p>
        </p:txBody>
      </p:sp>
      <p:sp>
        <p:nvSpPr>
          <p:cNvPr id="2" name="标题 1"/>
          <p:cNvSpPr>
            <a:spLocks noGrp="1"/>
          </p:cNvSpPr>
          <p:nvPr>
            <p:ph type="title" hasCustomPrompt="1"/>
          </p:nvPr>
        </p:nvSpPr>
        <p:spPr>
          <a:xfrm>
            <a:off x="583200" y="770400"/>
            <a:ext cx="3960000" cy="882000"/>
          </a:xfrm>
        </p:spPr>
        <p:txBody>
          <a:bodyPr anchor="ctr">
            <a:normAutofit/>
          </a:bodyPr>
          <a:lstStyle>
            <a:lvl1pPr>
              <a:defRPr sz="2700"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任意多边形: 形状 10"/>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612000" y="781200"/>
            <a:ext cx="10976400" cy="626400"/>
          </a:xfrm>
        </p:spPr>
        <p:txBody>
          <a:bodyPr anchor="ctr">
            <a:normAutofit/>
          </a:bodyPr>
          <a:lstStyle>
            <a:lvl1pPr algn="ctr">
              <a:defRPr sz="2700"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charset="-122"/>
              </a:defRPr>
            </a:lvl1pPr>
          </a:lstStyle>
          <a:p>
            <a:pPr lvl="0" fontAlgn="auto"/>
            <a:r>
              <a:rPr lang="zh-CN" altLang="en-US" sz="1050"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15" name="任意多边形: 形状 14"/>
          <p:cNvSpPr/>
          <p:nvPr>
            <p:custDataLst>
              <p:tags r:id="rId3"/>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04800" y="669600"/>
            <a:ext cx="10976400" cy="5652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579600" y="237600"/>
            <a:ext cx="11037600" cy="441964"/>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6242400" y="1663200"/>
            <a:ext cx="53676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vl2pPr>
              <a:defRPr baseline="0">
                <a:solidFill>
                  <a:schemeClr val="tx1">
                    <a:lumMod val="85000"/>
                    <a:lumOff val="15000"/>
                  </a:schemeClr>
                </a:solidFill>
                <a:latin typeface="Arial" panose="020B0604020202020204" pitchFamily="34" charset="0"/>
                <a:ea typeface="微软雅黑" panose="020B0503020204020204" charset="-122"/>
              </a:defRPr>
            </a:lvl2pPr>
            <a:lvl3pPr>
              <a:defRPr baseline="0">
                <a:solidFill>
                  <a:schemeClr val="tx1">
                    <a:lumMod val="85000"/>
                    <a:lumOff val="15000"/>
                  </a:schemeClr>
                </a:solidFill>
                <a:latin typeface="Arial" panose="020B0604020202020204" pitchFamily="34" charset="0"/>
                <a:ea typeface="微软雅黑" panose="020B0503020204020204" charset="-122"/>
              </a:defRPr>
            </a:lvl3pPr>
            <a:lvl4pPr>
              <a:defRPr baseline="0">
                <a:solidFill>
                  <a:schemeClr val="tx1">
                    <a:lumMod val="85000"/>
                    <a:lumOff val="15000"/>
                  </a:schemeClr>
                </a:solidFill>
                <a:latin typeface="Arial" panose="020B0604020202020204" pitchFamily="34" charset="0"/>
                <a:ea typeface="微软雅黑" panose="020B0503020204020204" charset="-122"/>
              </a:defRPr>
            </a:lvl4pPr>
            <a:lvl5pPr>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11" name="文本占位符 10"/>
          <p:cNvSpPr>
            <a:spLocks noGrp="1"/>
          </p:cNvSpPr>
          <p:nvPr>
            <p:ph type="body" sz="quarter" idx="15"/>
          </p:nvPr>
        </p:nvSpPr>
        <p:spPr>
          <a:xfrm>
            <a:off x="572400" y="4816800"/>
            <a:ext cx="53424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pPr lvl="0" fontAlgn="auto"/>
            <a:r>
              <a:rPr lang="zh-CN" altLang="en-US" sz="1050"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9" name="平行四边形 18"/>
          <p:cNvSpPr/>
          <p:nvPr>
            <p:custDataLst>
              <p:tags r:id="rId2"/>
            </p:custDataLst>
          </p:nvPr>
        </p:nvSpPr>
        <p:spPr>
          <a:xfrm>
            <a:off x="2457451" y="0"/>
            <a:ext cx="7277100" cy="6858000"/>
          </a:xfrm>
          <a:prstGeom prst="parallelogram">
            <a:avLst>
              <a:gd name="adj" fmla="val 56845"/>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hasCustomPrompt="1"/>
          </p:nvPr>
        </p:nvSpPr>
        <p:spPr>
          <a:xfrm>
            <a:off x="1522800" y="1339200"/>
            <a:ext cx="9144000" cy="23868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微软雅黑" panose="020B050302020402020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8" name="任意多边形: 形状 7"/>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3" y="952508"/>
            <a:ext cx="10852237"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4099" name="图片 9"/>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13" name="矩形 12"/>
          <p:cNvSpPr/>
          <p:nvPr>
            <p:custDataLst>
              <p:tags r:id="rId4"/>
            </p:custDataLst>
          </p:nvPr>
        </p:nvSpPr>
        <p:spPr>
          <a:xfrm>
            <a:off x="3373967" y="2503488"/>
            <a:ext cx="8652933" cy="189230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12" name="矩形 11"/>
          <p:cNvSpPr/>
          <p:nvPr>
            <p:custDataLst>
              <p:tags r:id="rId5"/>
            </p:custDataLst>
          </p:nvPr>
        </p:nvSpPr>
        <p:spPr>
          <a:xfrm>
            <a:off x="3194051" y="2503488"/>
            <a:ext cx="9012767" cy="2144713"/>
          </a:xfrm>
          <a:prstGeom prst="rect">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2" name="标题 1"/>
          <p:cNvSpPr>
            <a:spLocks noGrp="1"/>
          </p:cNvSpPr>
          <p:nvPr>
            <p:ph type="title" hasCustomPrompt="1"/>
          </p:nvPr>
        </p:nvSpPr>
        <p:spPr>
          <a:xfrm>
            <a:off x="6767868" y="2829264"/>
            <a:ext cx="5130000" cy="696239"/>
          </a:xfrm>
        </p:spPr>
        <p:txBody>
          <a:bodyPr lIns="90000" tIns="46800" rIns="90000" bIns="46800" anchor="t" anchorCtr="0">
            <a:normAutofit/>
          </a:bodyPr>
          <a:lstStyle>
            <a:lvl1pPr>
              <a:defRPr sz="2700" u="none" strike="noStrike" kern="1200" cap="none" spc="300" normalizeH="0" baseline="0">
                <a:solidFill>
                  <a:schemeClr val="bg1"/>
                </a:solidFill>
                <a:uFillTx/>
                <a:latin typeface="微软雅黑" panose="020B0503020204020204" charset="-122"/>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文本占位符 2"/>
          <p:cNvSpPr>
            <a:spLocks noGrp="1"/>
          </p:cNvSpPr>
          <p:nvPr>
            <p:ph type="body" idx="1" hasCustomPrompt="1"/>
          </p:nvPr>
        </p:nvSpPr>
        <p:spPr>
          <a:xfrm>
            <a:off x="6767863" y="3559142"/>
            <a:ext cx="5130000" cy="594000"/>
          </a:xfrm>
        </p:spPr>
        <p:txBody>
          <a:bodyPr lIns="90000" tIns="46800" rIns="90000" bIns="46800">
            <a:normAutofit/>
          </a:bodyPr>
          <a:lstStyle>
            <a:lvl1pPr marL="0" indent="0" eaLnBrk="1" fontAlgn="auto" latinLnBrk="0" hangingPunct="1">
              <a:buNone/>
              <a:defRPr kumimoji="0" lang="zh-CN" altLang="en-US" sz="1050" b="0" i="0" u="none" strike="noStrike" kern="1200" cap="none" spc="150" normalizeH="0" baseline="0" noProof="1">
                <a:solidFill>
                  <a:schemeClr val="bg1"/>
                </a:solidFill>
                <a:uFillTx/>
                <a:latin typeface="微软雅黑" panose="020B0503020204020204" charset="-122"/>
                <a:ea typeface="微软雅黑" panose="020B050302020402020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050" strike="noStrike" noProof="1" dirty="0"/>
              <a:t>编辑文本</a:t>
            </a:r>
            <a:endParaRPr lang="zh-CN" altLang="en-US" strike="noStrike" noProof="1" dirty="0"/>
          </a:p>
        </p:txBody>
      </p:sp>
      <p:sp>
        <p:nvSpPr>
          <p:cNvPr id="4" name="日期占位符 3"/>
          <p:cNvSpPr>
            <a:spLocks noGrp="1"/>
          </p:cNvSpPr>
          <p:nvPr>
            <p:ph type="dt" sz="half" idx="10"/>
            <p:custDataLst>
              <p:tags r:id="rId6"/>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8"/>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p:tgtEl>
                                          <p:spTgt spid="12"/>
                                        </p:tgtEl>
                                        <p:attrNameLst>
                                          <p:attrName>ppt_x</p:attrName>
                                        </p:attrNameLst>
                                      </p:cBhvr>
                                      <p:tavLst>
                                        <p:tav tm="0">
                                          <p:val>
                                            <p:strVal val="#ppt_x-#ppt_w*1.125000"/>
                                          </p:val>
                                        </p:tav>
                                        <p:tav tm="100000">
                                          <p:val>
                                            <p:strVal val="#ppt_x"/>
                                          </p:val>
                                        </p:tav>
                                      </p:tavLst>
                                    </p:anim>
                                    <p:animEffect transition="in" filter="wipe(right)">
                                      <p:cBhvr>
                                        <p:cTn id="8" dur="1000"/>
                                        <p:tgtEl>
                                          <p:spTgt spid="12"/>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2" grpId="0" animBg="1"/>
      <p:bldP spid="12" grpId="1" bldLvl="0" animBg="1"/>
    </p:bld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9" name="任意多边形: 形状 8"/>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1" y="952508"/>
            <a:ext cx="5283243"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3" cy="5388907"/>
          </a:xfrm>
        </p:spPr>
        <p:txBody>
          <a:bodyPr>
            <a:noAutofit/>
          </a:bodyPr>
          <a:lstStyle>
            <a:lvl1pPr>
              <a:defRPr sz="1600">
                <a:solidFill>
                  <a:schemeClr val="tx1">
                    <a:lumMod val="85000"/>
                    <a:lumOff val="15000"/>
                  </a:schemeClr>
                </a:solidFill>
                <a:latin typeface="微软雅黑" panose="020B0503020204020204" charset="-122"/>
                <a:ea typeface="微软雅黑" panose="020B0503020204020204" charset="-122"/>
              </a:defRPr>
            </a:lvl1pPr>
            <a:lvl2pPr>
              <a:defRPr sz="1200">
                <a:solidFill>
                  <a:schemeClr val="tx1">
                    <a:lumMod val="85000"/>
                    <a:lumOff val="15000"/>
                  </a:schemeClr>
                </a:solidFill>
                <a:latin typeface="微软雅黑" panose="020B0503020204020204" charset="-122"/>
                <a:ea typeface="微软雅黑" panose="020B0503020204020204" charset="-122"/>
              </a:defRPr>
            </a:lvl2pPr>
            <a:lvl3pPr>
              <a:defRPr sz="1200">
                <a:solidFill>
                  <a:schemeClr val="tx1">
                    <a:lumMod val="85000"/>
                    <a:lumOff val="15000"/>
                  </a:schemeClr>
                </a:solidFill>
                <a:latin typeface="微软雅黑" panose="020B0503020204020204" charset="-122"/>
                <a:ea typeface="微软雅黑" panose="020B0503020204020204" charset="-122"/>
              </a:defRPr>
            </a:lvl3pPr>
            <a:lvl4pPr>
              <a:defRPr sz="1200">
                <a:solidFill>
                  <a:schemeClr val="tx1">
                    <a:lumMod val="85000"/>
                    <a:lumOff val="15000"/>
                  </a:schemeClr>
                </a:solidFill>
                <a:latin typeface="微软雅黑" panose="020B0503020204020204" charset="-122"/>
                <a:ea typeface="微软雅黑" panose="020B0503020204020204" charset="-122"/>
              </a:defRPr>
            </a:lvl4pPr>
            <a:lvl5pPr>
              <a:defRPr sz="1200">
                <a:solidFill>
                  <a:schemeClr val="tx1">
                    <a:lumMod val="85000"/>
                    <a:lumOff val="15000"/>
                  </a:schemeClr>
                </a:solidFill>
                <a:latin typeface="微软雅黑" panose="020B0503020204020204" charset="-122"/>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1" y="952508"/>
            <a:ext cx="5283243"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charset="-122"/>
                <a:ea typeface="微软雅黑" panose="020B050302020402020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1" y="952508"/>
            <a:ext cx="5283243"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1" y="1406525"/>
            <a:ext cx="5283243"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9" name="灯片编号占位符 8"/>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7171" name="图片 12"/>
          <p:cNvPicPr>
            <a:picLocks noChangeAspect="1"/>
          </p:cNvPicPr>
          <p:nvPr>
            <p:custDataLst>
              <p:tags r:id="rId2"/>
            </p:custDataLst>
          </p:nvPr>
        </p:nvPicPr>
        <p:blipFill>
          <a:blip r:embed="rId3"/>
          <a:stretch>
            <a:fillRect/>
          </a:stretch>
        </p:blipFill>
        <p:spPr>
          <a:xfrm>
            <a:off x="0" y="0"/>
            <a:ext cx="4610100" cy="6858000"/>
          </a:xfrm>
          <a:prstGeom prst="rect">
            <a:avLst/>
          </a:prstGeom>
          <a:noFill/>
          <a:ln w="9525">
            <a:noFill/>
          </a:ln>
        </p:spPr>
      </p:pic>
      <p:sp>
        <p:nvSpPr>
          <p:cNvPr id="2" name="标题 1"/>
          <p:cNvSpPr>
            <a:spLocks noGrp="1"/>
          </p:cNvSpPr>
          <p:nvPr>
            <p:ph type="title"/>
          </p:nvPr>
        </p:nvSpPr>
        <p:spPr>
          <a:xfrm>
            <a:off x="4724400" y="443230"/>
            <a:ext cx="67977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4" name="灯片编号占位符 3"/>
          <p:cNvSpPr>
            <a:spLocks noGrp="1"/>
          </p:cNvSpPr>
          <p:nvPr>
            <p:ph type="sldNum" sz="quarter" idx="12"/>
            <p:custDataLst>
              <p:tags r:id="rId4"/>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931"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1" y="952508"/>
            <a:ext cx="5283243"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3"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charset="-122"/>
                <a:ea typeface="微软雅黑" panose="020B0503020204020204" charset="-122"/>
                <a:cs typeface="+mn-cs"/>
                <a:sym typeface="+mn-ea"/>
              </a:defRPr>
            </a:lvl1pPr>
          </a:lstStyle>
          <a:p>
            <a:pPr lvl="0" fontAlgn="auto"/>
            <a:r>
              <a:rPr sz="1050"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243" name="组合 12"/>
          <p:cNvGrpSpPr/>
          <p:nvPr/>
        </p:nvGrpSpPr>
        <p:grpSpPr>
          <a:xfrm>
            <a:off x="143933" y="0"/>
            <a:ext cx="11904133" cy="6851650"/>
            <a:chOff x="143698" y="0"/>
            <a:chExt cx="11904604" cy="6852125"/>
          </a:xfrm>
        </p:grpSpPr>
        <p:sp>
          <p:nvSpPr>
            <p:cNvPr id="14" name="矩形 13"/>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15" name="任意多边形: 形状 14"/>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16" name="任意多边形: 形状 15"/>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竖排标题 1"/>
          <p:cNvSpPr>
            <a:spLocks noGrp="1"/>
          </p:cNvSpPr>
          <p:nvPr>
            <p:ph type="title" orient="vert"/>
          </p:nvPr>
        </p:nvSpPr>
        <p:spPr>
          <a:xfrm>
            <a:off x="10571135" y="952508"/>
            <a:ext cx="950984" cy="5388907"/>
          </a:xfrm>
          <a:noFill/>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a:noFill/>
        </p:spPr>
        <p:txBody>
          <a:bodyPr vert="eaVert"/>
          <a:lstStyle>
            <a:lvl1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1pPr>
            <a:lvl2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2pPr>
            <a:lvl3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3pPr>
            <a:lvl4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4pPr>
            <a:lvl5pPr indent="0" eaLnBrk="1" fontAlgn="auto" latinLnBrk="0" hangingPunct="1">
              <a:defRPr>
                <a:solidFill>
                  <a:schemeClr val="tx1">
                    <a:lumMod val="85000"/>
                    <a:lumOff val="15000"/>
                  </a:schemeClr>
                </a:solidFill>
                <a:latin typeface="微软雅黑" panose="020B0503020204020204" charset="-122"/>
                <a:ea typeface="微软雅黑" panose="020B050302020402020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565CE74E-AB26-4998-AD42-012C4C1AD076}"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tags" Target="../tags/tag91.xml"/><Relationship Id="rId25" Type="http://schemas.openxmlformats.org/officeDocument/2006/relationships/tags" Target="../tags/tag90.xml"/><Relationship Id="rId24" Type="http://schemas.openxmlformats.org/officeDocument/2006/relationships/tags" Target="../tags/tag89.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custDataLst>
              <p:tags r:id="rId21"/>
            </p:custDataLst>
          </p:nvPr>
        </p:nvSpPr>
        <p:spPr>
          <a:xfrm>
            <a:off x="668867" y="442913"/>
            <a:ext cx="10854267" cy="442912"/>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3" name="文本占位符 2"/>
          <p:cNvSpPr>
            <a:spLocks noGrp="1"/>
          </p:cNvSpPr>
          <p:nvPr>
            <p:ph type="body" idx="1"/>
            <p:custDataLst>
              <p:tags r:id="rId22"/>
            </p:custDataLst>
          </p:nvPr>
        </p:nvSpPr>
        <p:spPr>
          <a:xfrm>
            <a:off x="668867" y="952500"/>
            <a:ext cx="10854267" cy="5389563"/>
          </a:xfrm>
          <a:prstGeom prst="rect">
            <a:avLst/>
          </a:prstGeom>
        </p:spPr>
        <p:txBody>
          <a:bodyPr vert="horz" lIns="101600" tIns="0" rIns="82550" bIns="0" rtlCol="0">
            <a:normAutofit/>
          </a:body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2"/>
            <p:custDataLst>
              <p:tags r:id="rId23"/>
            </p:custDataLst>
          </p:nvPr>
        </p:nvSpPr>
        <p:spPr>
          <a:xfrm>
            <a:off x="880533" y="6350000"/>
            <a:ext cx="2698751" cy="315913"/>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custDataLst>
              <p:tags r:id="rId24"/>
            </p:custDataLst>
          </p:nvPr>
        </p:nvSpPr>
        <p:spPr>
          <a:xfrm>
            <a:off x="4116917" y="6350000"/>
            <a:ext cx="3958167" cy="315913"/>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custDataLst>
              <p:tags r:id="rId25"/>
            </p:custDataLst>
          </p:nvPr>
        </p:nvSpPr>
        <p:spPr>
          <a:xfrm>
            <a:off x="8610600" y="6350000"/>
            <a:ext cx="2700867" cy="315913"/>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565CE74E-AB26-4998-AD42-012C4C1AD076}" type="slidenum">
              <a:rPr lang="zh-CN" altLang="en-US" smtClean="0"/>
            </a:fld>
            <a:endParaRPr lang="zh-CN" altLang="en-US"/>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lumMod val="85000"/>
              <a:lumOff val="15000"/>
            </a:schemeClr>
          </a:solidFill>
          <a:uFillTx/>
          <a:latin typeface="微软雅黑" panose="020B0503020204020204" charset="-122"/>
          <a:ea typeface="微软雅黑" panose="020B050302020402020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05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charset="-122"/>
          <a:ea typeface="微软雅黑" panose="020B050302020402020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7.xml"/><Relationship Id="rId1" Type="http://schemas.openxmlformats.org/officeDocument/2006/relationships/tags" Target="../tags/tag9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tags" Target="../tags/tag98.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Mybatis</a:t>
            </a:r>
            <a:r>
              <a:rPr lang="zh-CN" altLang="en-US"/>
              <a:t>配置</a:t>
            </a:r>
            <a:endParaRPr lang="zh-CN" altLang="en-US"/>
          </a:p>
        </p:txBody>
      </p:sp>
      <p:sp>
        <p:nvSpPr>
          <p:cNvPr id="3" name="副标题 2"/>
          <p:cNvSpPr>
            <a:spLocks noGrp="1"/>
          </p:cNvSpPr>
          <p:nvPr>
            <p:ph type="subTitle" idx="1"/>
          </p:nvPr>
        </p:nvSpPr>
        <p:spPr/>
        <p:txBody>
          <a:bodyPr/>
          <a:p>
            <a:pPr algn="r"/>
            <a:r>
              <a:rPr lang="zh-CN" altLang="en-US"/>
              <a:t>崔剑</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类型别名（typeAliases）</a:t>
            </a:r>
            <a:endParaRPr lang="zh-CN" altLang="en-US"/>
          </a:p>
        </p:txBody>
      </p:sp>
      <p:sp>
        <p:nvSpPr>
          <p:cNvPr id="3" name="内容占位符 2"/>
          <p:cNvSpPr>
            <a:spLocks noGrp="1"/>
          </p:cNvSpPr>
          <p:nvPr>
            <p:ph idx="1"/>
          </p:nvPr>
        </p:nvSpPr>
        <p:spPr/>
        <p:txBody>
          <a:bodyPr/>
          <a:p>
            <a:pPr lvl="0"/>
            <a:r>
              <a:rPr lang="zh-CN" altLang="en-US" sz="1600"/>
              <a:t>类型别名可为 Java 类型设置一个缩写名字。 它仅用于 XML 配置，意在降低冗余的全限定类名书写。</a:t>
            </a:r>
            <a:endParaRPr lang="zh-CN" altLang="en-US" sz="1600"/>
          </a:p>
          <a:p>
            <a:pPr marL="342900" lvl="1" indent="0">
              <a:buNone/>
            </a:pPr>
            <a:r>
              <a:rPr lang="zh-CN" altLang="en-US"/>
              <a:t>&lt;typeAliases&gt;</a:t>
            </a:r>
            <a:endParaRPr lang="zh-CN" altLang="en-US"/>
          </a:p>
          <a:p>
            <a:pPr marL="342900" lvl="1" indent="0">
              <a:buNone/>
            </a:pPr>
            <a:r>
              <a:rPr lang="zh-CN" altLang="en-US"/>
              <a:t>  &lt;typeAlias alias="Author" type="com.jiuyun.bean.Author"/&gt;</a:t>
            </a:r>
            <a:endParaRPr lang="zh-CN" altLang="en-US"/>
          </a:p>
          <a:p>
            <a:pPr marL="342900" lvl="1" indent="0">
              <a:buNone/>
            </a:pPr>
            <a:r>
              <a:rPr lang="zh-CN" altLang="en-US"/>
              <a:t>  &lt;typeAlias alias="Blog" type="com.jiuyun.bean.Blog"/&gt;</a:t>
            </a:r>
            <a:endParaRPr lang="zh-CN" altLang="en-US"/>
          </a:p>
          <a:p>
            <a:pPr marL="342900" lvl="1" indent="0">
              <a:buNone/>
            </a:pPr>
            <a:r>
              <a:rPr lang="zh-CN" altLang="en-US"/>
              <a:t>  &lt;typeAlias alias="Comment" type="com.jiuyun.bean.Comment"/&gt;</a:t>
            </a:r>
            <a:endParaRPr lang="zh-CN" altLang="en-US"/>
          </a:p>
          <a:p>
            <a:pPr marL="342900" lvl="1" indent="0">
              <a:buNone/>
            </a:pPr>
            <a:r>
              <a:rPr lang="zh-CN" altLang="en-US"/>
              <a:t>  &lt;typeAlias alias="Post" type="com.jiuyun.bean.Post"/&gt;</a:t>
            </a:r>
            <a:endParaRPr lang="zh-CN" altLang="en-US"/>
          </a:p>
          <a:p>
            <a:pPr marL="342900" lvl="1" indent="0">
              <a:buNone/>
            </a:pPr>
            <a:r>
              <a:rPr lang="zh-CN" altLang="en-US"/>
              <a:t>  &lt;typeAlias alias="Section" type="com.jiuyun.bean.Section"/&gt;</a:t>
            </a:r>
            <a:endParaRPr lang="zh-CN" altLang="en-US"/>
          </a:p>
          <a:p>
            <a:pPr marL="342900" lvl="1" indent="0">
              <a:buNone/>
            </a:pPr>
            <a:r>
              <a:rPr lang="zh-CN" altLang="en-US"/>
              <a:t>  &lt;typeAlias alias="Tag" type="com.jiuyun.bean.Tag"/&gt;</a:t>
            </a:r>
            <a:endParaRPr lang="zh-CN" altLang="en-US"/>
          </a:p>
          <a:p>
            <a:pPr marL="342900" lvl="1" indent="0">
              <a:buNone/>
            </a:pPr>
            <a:r>
              <a:rPr lang="zh-CN" altLang="en-US"/>
              <a:t>&lt;/typeAliases&gt;</a:t>
            </a:r>
            <a:endParaRPr lang="zh-CN" altLang="en-US"/>
          </a:p>
          <a:p>
            <a:r>
              <a:rPr lang="zh-CN" altLang="en-US" sz="1600"/>
              <a:t>当这样配置时，Blog 可以用在任何使用 com.jiuyun.bean.Blog 的地方。</a:t>
            </a:r>
            <a:endParaRPr lang="zh-CN" altLang="en-US"/>
          </a:p>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类型别名（typeAliases）</a:t>
            </a:r>
            <a:br>
              <a:rPr lang="zh-CN" altLang="en-US"/>
            </a:br>
            <a:endParaRPr lang="zh-CN" altLang="en-US"/>
          </a:p>
        </p:txBody>
      </p:sp>
      <p:sp>
        <p:nvSpPr>
          <p:cNvPr id="3" name="内容占位符 2"/>
          <p:cNvSpPr>
            <a:spLocks noGrp="1"/>
          </p:cNvSpPr>
          <p:nvPr>
            <p:ph idx="1"/>
          </p:nvPr>
        </p:nvSpPr>
        <p:spPr/>
        <p:txBody>
          <a:bodyPr/>
          <a:p>
            <a:r>
              <a:rPr sz="1800">
                <a:sym typeface="+mn-ea"/>
              </a:rPr>
              <a:t>也可以指定一个包名，MyBatis 会在包名下面搜索需要的 Java Bean，比如</a:t>
            </a:r>
            <a:endParaRPr lang="zh-CN" altLang="en-US" sz="1800"/>
          </a:p>
          <a:p>
            <a:pPr marL="342900" lvl="1" indent="0">
              <a:lnSpc>
                <a:spcPct val="100000"/>
              </a:lnSpc>
              <a:buNone/>
            </a:pPr>
            <a:r>
              <a:rPr sz="1800">
                <a:sym typeface="+mn-ea"/>
              </a:rPr>
              <a:t>&lt;typeAliases&gt;</a:t>
            </a:r>
            <a:endParaRPr lang="zh-CN" altLang="en-US" sz="1800"/>
          </a:p>
          <a:p>
            <a:pPr marL="342900" lvl="1" indent="0">
              <a:lnSpc>
                <a:spcPct val="100000"/>
              </a:lnSpc>
              <a:buNone/>
            </a:pPr>
            <a:r>
              <a:rPr sz="1800">
                <a:sym typeface="+mn-ea"/>
              </a:rPr>
              <a:t>  &lt;package name="com.jiuyun.bean"/&gt;</a:t>
            </a:r>
            <a:endParaRPr lang="zh-CN" altLang="en-US" sz="1800"/>
          </a:p>
          <a:p>
            <a:pPr marL="342900" lvl="1" indent="0">
              <a:lnSpc>
                <a:spcPct val="100000"/>
              </a:lnSpc>
              <a:buNone/>
            </a:pPr>
            <a:r>
              <a:rPr sz="1800">
                <a:sym typeface="+mn-ea"/>
              </a:rPr>
              <a:t>&lt;/typeAliases&gt;</a:t>
            </a:r>
            <a:endParaRPr lang="zh-CN" altLang="en-US" sz="1800"/>
          </a:p>
          <a:p>
            <a:r>
              <a:rPr lang="zh-CN" altLang="en-US"/>
              <a:t>每一个在包 </a:t>
            </a:r>
            <a:r>
              <a:rPr lang="en-US" altLang="zh-CN"/>
              <a:t>com</a:t>
            </a:r>
            <a:r>
              <a:rPr lang="zh-CN" altLang="en-US"/>
              <a:t>.</a:t>
            </a:r>
            <a:r>
              <a:rPr lang="en-US" altLang="zh-CN"/>
              <a:t>jiuyun.bean</a:t>
            </a:r>
            <a:r>
              <a:rPr lang="zh-CN" altLang="en-US"/>
              <a:t> 中的 Java Bean，在没有注解的情况下，会使用 Bean 的首字母小写的非限定类名来作为它的别名。 比如 </a:t>
            </a:r>
            <a:r>
              <a:rPr lang="en-US" altLang="zh-CN"/>
              <a:t>com.jiuyun.bean</a:t>
            </a:r>
            <a:r>
              <a:rPr lang="zh-CN" altLang="en-US"/>
              <a:t>.Author 的别名为 author；若有注解，则别名为其注解值。见下面的例子</a:t>
            </a:r>
            <a:endParaRPr lang="zh-CN" altLang="en-US"/>
          </a:p>
          <a:p>
            <a:pPr marL="342900" lvl="1" indent="0">
              <a:buNone/>
            </a:pPr>
            <a:r>
              <a:rPr lang="zh-CN" altLang="en-US"/>
              <a:t>@Alias("author")</a:t>
            </a:r>
            <a:endParaRPr lang="zh-CN" altLang="en-US"/>
          </a:p>
          <a:p>
            <a:pPr marL="342900" lvl="1" indent="0">
              <a:buNone/>
            </a:pPr>
            <a:r>
              <a:rPr lang="zh-CN" altLang="en-US"/>
              <a:t>public class Author {</a:t>
            </a:r>
            <a:endParaRPr lang="zh-CN" altLang="en-US"/>
          </a:p>
          <a:p>
            <a:pPr marL="342900" lvl="1" indent="0">
              <a:buNone/>
            </a:pPr>
            <a:r>
              <a:rPr lang="zh-CN" altLang="en-US"/>
              <a:t>    ...</a:t>
            </a:r>
            <a:endParaRPr lang="zh-CN" altLang="en-US"/>
          </a:p>
          <a:p>
            <a:pPr marL="342900" lvl="1" indent="0">
              <a:buNone/>
            </a:pPr>
            <a:r>
              <a:rPr lang="zh-CN" altLang="en-US"/>
              <a:t>}</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类型别名（typeAliases）</a:t>
            </a:r>
            <a:br>
              <a:rPr lang="zh-CN" altLang="en-US"/>
            </a:br>
            <a:endParaRPr lang="zh-CN" altLang="en-US"/>
          </a:p>
        </p:txBody>
      </p:sp>
      <p:sp>
        <p:nvSpPr>
          <p:cNvPr id="3" name="内容占位符 2"/>
          <p:cNvSpPr>
            <a:spLocks noGrp="1"/>
          </p:cNvSpPr>
          <p:nvPr>
            <p:ph idx="1"/>
          </p:nvPr>
        </p:nvSpPr>
        <p:spPr/>
        <p:txBody>
          <a:bodyPr/>
          <a:p>
            <a:r>
              <a:rPr lang="zh-CN" altLang="en-US"/>
              <a:t>下面是一些为常见的 Java 类型内建的类型别名。它们都是不区分大小写的，注意，为了应对原始类型的命名重复，采取了特殊的命名风格。</a:t>
            </a:r>
            <a:endParaRPr lang="zh-CN" altLang="en-US"/>
          </a:p>
          <a:p>
            <a:endParaRPr lang="zh-CN" altLang="en-US"/>
          </a:p>
        </p:txBody>
      </p:sp>
      <p:graphicFrame>
        <p:nvGraphicFramePr>
          <p:cNvPr id="8" name="表格 7"/>
          <p:cNvGraphicFramePr/>
          <p:nvPr>
            <p:custDataLst>
              <p:tags r:id="rId1"/>
            </p:custDataLst>
          </p:nvPr>
        </p:nvGraphicFramePr>
        <p:xfrm>
          <a:off x="669925" y="1852295"/>
          <a:ext cx="4850130" cy="4697730"/>
        </p:xfrm>
        <a:graphic>
          <a:graphicData uri="http://schemas.openxmlformats.org/drawingml/2006/table">
            <a:tbl>
              <a:tblPr firstRow="1" bandRow="1">
                <a:tableStyleId>{5C22544A-7EE6-4342-B048-85BDC9FD1C3A}</a:tableStyleId>
              </a:tblPr>
              <a:tblGrid>
                <a:gridCol w="2425065"/>
                <a:gridCol w="2425065"/>
              </a:tblGrid>
              <a:tr h="521970">
                <a:tc>
                  <a:txBody>
                    <a:bodyPr/>
                    <a:p>
                      <a:pPr algn="ctr">
                        <a:buNone/>
                      </a:pPr>
                      <a:r>
                        <a:rPr lang="zh-CN" altLang="en-US"/>
                        <a:t>别名</a:t>
                      </a:r>
                      <a:endParaRPr lang="zh-CN" altLang="en-US"/>
                    </a:p>
                  </a:txBody>
                  <a:tcPr anchor="ctr" anchorCtr="0"/>
                </a:tc>
                <a:tc>
                  <a:txBody>
                    <a:bodyPr/>
                    <a:p>
                      <a:pPr algn="ctr">
                        <a:buNone/>
                      </a:pPr>
                      <a:r>
                        <a:rPr lang="zh-CN" altLang="en-US"/>
                        <a:t>映射类型</a:t>
                      </a:r>
                      <a:endParaRPr lang="zh-CN" altLang="en-US"/>
                    </a:p>
                  </a:txBody>
                  <a:tcPr anchor="ctr" anchorCtr="0"/>
                </a:tc>
              </a:tr>
              <a:tr h="521970">
                <a:tc>
                  <a:txBody>
                    <a:bodyPr/>
                    <a:p>
                      <a:pPr algn="ctr">
                        <a:buNone/>
                      </a:pPr>
                      <a:r>
                        <a:rPr lang="zh-CN" altLang="en-US"/>
                        <a:t>_byte</a:t>
                      </a:r>
                      <a:endParaRPr lang="zh-CN" altLang="en-US"/>
                    </a:p>
                  </a:txBody>
                  <a:tcPr anchor="ctr" anchorCtr="0"/>
                </a:tc>
                <a:tc>
                  <a:txBody>
                    <a:bodyPr/>
                    <a:p>
                      <a:pPr algn="ctr">
                        <a:buNone/>
                      </a:pPr>
                      <a:r>
                        <a:rPr lang="zh-CN" altLang="en-US"/>
                        <a:t>byte</a:t>
                      </a:r>
                      <a:endParaRPr lang="zh-CN" altLang="en-US"/>
                    </a:p>
                  </a:txBody>
                  <a:tcPr anchor="ctr" anchorCtr="0"/>
                </a:tc>
              </a:tr>
              <a:tr h="521970">
                <a:tc>
                  <a:txBody>
                    <a:bodyPr/>
                    <a:p>
                      <a:pPr algn="ctr">
                        <a:buNone/>
                      </a:pPr>
                      <a:r>
                        <a:rPr lang="zh-CN" altLang="en-US"/>
                        <a:t>_long</a:t>
                      </a:r>
                      <a:endParaRPr lang="zh-CN" altLang="en-US"/>
                    </a:p>
                  </a:txBody>
                  <a:tcPr anchor="ctr" anchorCtr="0"/>
                </a:tc>
                <a:tc>
                  <a:txBody>
                    <a:bodyPr/>
                    <a:p>
                      <a:pPr algn="ctr">
                        <a:buNone/>
                      </a:pPr>
                      <a:r>
                        <a:rPr lang="zh-CN" altLang="en-US"/>
                        <a:t>long</a:t>
                      </a:r>
                      <a:endParaRPr lang="zh-CN" altLang="en-US"/>
                    </a:p>
                  </a:txBody>
                  <a:tcPr anchor="ctr" anchorCtr="0"/>
                </a:tc>
              </a:tr>
              <a:tr h="521970">
                <a:tc>
                  <a:txBody>
                    <a:bodyPr/>
                    <a:p>
                      <a:pPr algn="ctr">
                        <a:buNone/>
                      </a:pPr>
                      <a:r>
                        <a:rPr lang="zh-CN" altLang="en-US"/>
                        <a:t>_short</a:t>
                      </a:r>
                      <a:endParaRPr lang="zh-CN" altLang="en-US"/>
                    </a:p>
                  </a:txBody>
                  <a:tcPr anchor="ctr" anchorCtr="0"/>
                </a:tc>
                <a:tc>
                  <a:txBody>
                    <a:bodyPr/>
                    <a:p>
                      <a:pPr algn="ctr">
                        <a:buNone/>
                      </a:pPr>
                      <a:r>
                        <a:rPr lang="zh-CN" altLang="en-US"/>
                        <a:t>short</a:t>
                      </a:r>
                      <a:endParaRPr lang="zh-CN" altLang="en-US"/>
                    </a:p>
                  </a:txBody>
                  <a:tcPr anchor="ctr" anchorCtr="0"/>
                </a:tc>
              </a:tr>
              <a:tr h="521970">
                <a:tc>
                  <a:txBody>
                    <a:bodyPr/>
                    <a:p>
                      <a:pPr algn="ctr">
                        <a:buNone/>
                      </a:pPr>
                      <a:r>
                        <a:rPr lang="zh-CN" altLang="en-US"/>
                        <a:t>_int</a:t>
                      </a:r>
                      <a:endParaRPr lang="zh-CN" altLang="en-US"/>
                    </a:p>
                  </a:txBody>
                  <a:tcPr anchor="ctr" anchorCtr="0"/>
                </a:tc>
                <a:tc>
                  <a:txBody>
                    <a:bodyPr/>
                    <a:p>
                      <a:pPr algn="ctr">
                        <a:buNone/>
                      </a:pPr>
                      <a:r>
                        <a:rPr lang="zh-CN" altLang="en-US"/>
                        <a:t>int</a:t>
                      </a:r>
                      <a:endParaRPr lang="zh-CN" altLang="en-US"/>
                    </a:p>
                  </a:txBody>
                  <a:tcPr anchor="ctr" anchorCtr="0"/>
                </a:tc>
              </a:tr>
              <a:tr h="521970">
                <a:tc>
                  <a:txBody>
                    <a:bodyPr/>
                    <a:p>
                      <a:pPr algn="ctr">
                        <a:buNone/>
                      </a:pPr>
                      <a:r>
                        <a:rPr lang="zh-CN" altLang="en-US"/>
                        <a:t>_integer</a:t>
                      </a:r>
                      <a:endParaRPr lang="zh-CN" altLang="en-US"/>
                    </a:p>
                  </a:txBody>
                  <a:tcPr anchor="ctr" anchorCtr="0"/>
                </a:tc>
                <a:tc>
                  <a:txBody>
                    <a:bodyPr/>
                    <a:p>
                      <a:pPr algn="ctr">
                        <a:buNone/>
                      </a:pPr>
                      <a:r>
                        <a:rPr lang="zh-CN" altLang="en-US"/>
                        <a:t>int</a:t>
                      </a:r>
                      <a:endParaRPr lang="zh-CN" altLang="en-US"/>
                    </a:p>
                  </a:txBody>
                  <a:tcPr anchor="ctr" anchorCtr="0"/>
                </a:tc>
              </a:tr>
              <a:tr h="521970">
                <a:tc>
                  <a:txBody>
                    <a:bodyPr/>
                    <a:p>
                      <a:pPr algn="ctr">
                        <a:buNone/>
                      </a:pPr>
                      <a:r>
                        <a:rPr lang="zh-CN" altLang="en-US"/>
                        <a:t>_double</a:t>
                      </a:r>
                      <a:endParaRPr lang="zh-CN" altLang="en-US"/>
                    </a:p>
                  </a:txBody>
                  <a:tcPr anchor="ctr" anchorCtr="0"/>
                </a:tc>
                <a:tc>
                  <a:txBody>
                    <a:bodyPr/>
                    <a:p>
                      <a:pPr algn="ctr">
                        <a:buNone/>
                      </a:pPr>
                      <a:r>
                        <a:rPr lang="zh-CN" altLang="en-US"/>
                        <a:t>double</a:t>
                      </a:r>
                      <a:endParaRPr lang="zh-CN" altLang="en-US"/>
                    </a:p>
                  </a:txBody>
                  <a:tcPr anchor="ctr" anchorCtr="0"/>
                </a:tc>
              </a:tr>
              <a:tr h="521970">
                <a:tc>
                  <a:txBody>
                    <a:bodyPr/>
                    <a:p>
                      <a:pPr algn="ctr">
                        <a:buNone/>
                      </a:pPr>
                      <a:r>
                        <a:rPr lang="zh-CN" altLang="en-US"/>
                        <a:t>_float</a:t>
                      </a:r>
                      <a:endParaRPr lang="zh-CN" altLang="en-US"/>
                    </a:p>
                  </a:txBody>
                  <a:tcPr anchor="ctr" anchorCtr="0"/>
                </a:tc>
                <a:tc>
                  <a:txBody>
                    <a:bodyPr/>
                    <a:p>
                      <a:pPr algn="ctr">
                        <a:buNone/>
                      </a:pPr>
                      <a:r>
                        <a:rPr lang="zh-CN" altLang="en-US"/>
                        <a:t>float</a:t>
                      </a:r>
                      <a:endParaRPr lang="zh-CN" altLang="en-US"/>
                    </a:p>
                  </a:txBody>
                  <a:tcPr anchor="ctr" anchorCtr="0"/>
                </a:tc>
              </a:tr>
              <a:tr h="521970">
                <a:tc>
                  <a:txBody>
                    <a:bodyPr/>
                    <a:p>
                      <a:pPr algn="ctr">
                        <a:buNone/>
                      </a:pPr>
                      <a:r>
                        <a:rPr lang="zh-CN" altLang="en-US"/>
                        <a:t>_boolean</a:t>
                      </a:r>
                      <a:endParaRPr lang="zh-CN" altLang="en-US"/>
                    </a:p>
                  </a:txBody>
                  <a:tcPr anchor="ctr" anchorCtr="0"/>
                </a:tc>
                <a:tc>
                  <a:txBody>
                    <a:bodyPr/>
                    <a:p>
                      <a:pPr algn="ctr">
                        <a:buNone/>
                      </a:pPr>
                      <a:r>
                        <a:rPr lang="zh-CN" altLang="en-US"/>
                        <a:t>boolean</a:t>
                      </a:r>
                      <a:endParaRPr lang="zh-CN" altLang="en-US"/>
                    </a:p>
                  </a:txBody>
                  <a:tcPr anchor="ctr" anchorCtr="0"/>
                </a:tc>
              </a:tr>
            </a:tbl>
          </a:graphicData>
        </a:graphic>
      </p:graphicFrame>
      <p:graphicFrame>
        <p:nvGraphicFramePr>
          <p:cNvPr id="9" name="表格 8"/>
          <p:cNvGraphicFramePr/>
          <p:nvPr>
            <p:custDataLst>
              <p:tags r:id="rId2"/>
            </p:custDataLst>
          </p:nvPr>
        </p:nvGraphicFramePr>
        <p:xfrm>
          <a:off x="6626225" y="1852295"/>
          <a:ext cx="4850130" cy="4697730"/>
        </p:xfrm>
        <a:graphic>
          <a:graphicData uri="http://schemas.openxmlformats.org/drawingml/2006/table">
            <a:tbl>
              <a:tblPr firstRow="1" bandRow="1">
                <a:tableStyleId>{5C22544A-7EE6-4342-B048-85BDC9FD1C3A}</a:tableStyleId>
              </a:tblPr>
              <a:tblGrid>
                <a:gridCol w="2425065"/>
                <a:gridCol w="2425065"/>
              </a:tblGrid>
              <a:tr h="521970">
                <a:tc>
                  <a:txBody>
                    <a:bodyPr/>
                    <a:p>
                      <a:pPr algn="ctr">
                        <a:buNone/>
                      </a:pPr>
                      <a:r>
                        <a:rPr lang="zh-CN" altLang="en-US"/>
                        <a:t>别名</a:t>
                      </a:r>
                      <a:endParaRPr lang="zh-CN" altLang="en-US"/>
                    </a:p>
                  </a:txBody>
                  <a:tcPr anchor="ctr" anchorCtr="0"/>
                </a:tc>
                <a:tc>
                  <a:txBody>
                    <a:bodyPr/>
                    <a:p>
                      <a:pPr algn="ctr">
                        <a:buNone/>
                      </a:pPr>
                      <a:r>
                        <a:rPr lang="zh-CN" altLang="en-US"/>
                        <a:t>映射类型</a:t>
                      </a:r>
                      <a:endParaRPr lang="zh-CN" altLang="en-US"/>
                    </a:p>
                  </a:txBody>
                  <a:tcPr anchor="ctr" anchorCtr="0"/>
                </a:tc>
              </a:tr>
              <a:tr h="521970">
                <a:tc>
                  <a:txBody>
                    <a:bodyPr/>
                    <a:p>
                      <a:pPr algn="ctr">
                        <a:buNone/>
                      </a:pPr>
                      <a:r>
                        <a:rPr lang="zh-CN" altLang="en-US"/>
                        <a:t>string</a:t>
                      </a:r>
                      <a:endParaRPr lang="zh-CN" altLang="en-US"/>
                    </a:p>
                  </a:txBody>
                  <a:tcPr anchor="ctr" anchorCtr="0"/>
                </a:tc>
                <a:tc>
                  <a:txBody>
                    <a:bodyPr/>
                    <a:p>
                      <a:pPr algn="ctr">
                        <a:buNone/>
                      </a:pPr>
                      <a:r>
                        <a:rPr lang="zh-CN" altLang="en-US"/>
                        <a:t>String</a:t>
                      </a:r>
                      <a:endParaRPr lang="zh-CN" altLang="en-US"/>
                    </a:p>
                  </a:txBody>
                  <a:tcPr anchor="ctr" anchorCtr="0"/>
                </a:tc>
              </a:tr>
              <a:tr h="521970">
                <a:tc>
                  <a:txBody>
                    <a:bodyPr/>
                    <a:p>
                      <a:pPr algn="ctr">
                        <a:buNone/>
                      </a:pPr>
                      <a:r>
                        <a:rPr lang="zh-CN" altLang="en-US"/>
                        <a:t>byte</a:t>
                      </a:r>
                      <a:endParaRPr lang="zh-CN" altLang="en-US"/>
                    </a:p>
                  </a:txBody>
                  <a:tcPr anchor="ctr" anchorCtr="0"/>
                </a:tc>
                <a:tc>
                  <a:txBody>
                    <a:bodyPr/>
                    <a:p>
                      <a:pPr algn="ctr">
                        <a:buNone/>
                      </a:pPr>
                      <a:r>
                        <a:rPr lang="zh-CN" altLang="en-US"/>
                        <a:t>Byte</a:t>
                      </a:r>
                      <a:endParaRPr lang="zh-CN" altLang="en-US"/>
                    </a:p>
                  </a:txBody>
                  <a:tcPr anchor="ctr" anchorCtr="0"/>
                </a:tc>
              </a:tr>
              <a:tr h="521970">
                <a:tc>
                  <a:txBody>
                    <a:bodyPr/>
                    <a:p>
                      <a:pPr algn="ctr">
                        <a:buNone/>
                      </a:pPr>
                      <a:r>
                        <a:rPr lang="zh-CN" altLang="en-US"/>
                        <a:t>long</a:t>
                      </a:r>
                      <a:endParaRPr lang="zh-CN" altLang="en-US"/>
                    </a:p>
                  </a:txBody>
                  <a:tcPr anchor="ctr" anchorCtr="0"/>
                </a:tc>
                <a:tc>
                  <a:txBody>
                    <a:bodyPr/>
                    <a:p>
                      <a:pPr algn="ctr">
                        <a:buNone/>
                      </a:pPr>
                      <a:r>
                        <a:rPr lang="zh-CN" altLang="en-US"/>
                        <a:t>Long</a:t>
                      </a:r>
                      <a:endParaRPr lang="zh-CN" altLang="en-US"/>
                    </a:p>
                  </a:txBody>
                  <a:tcPr anchor="ctr" anchorCtr="0"/>
                </a:tc>
              </a:tr>
              <a:tr h="521970">
                <a:tc>
                  <a:txBody>
                    <a:bodyPr/>
                    <a:p>
                      <a:pPr algn="ctr">
                        <a:buNone/>
                      </a:pPr>
                      <a:r>
                        <a:rPr lang="zh-CN" altLang="en-US"/>
                        <a:t>short</a:t>
                      </a:r>
                      <a:endParaRPr lang="zh-CN" altLang="en-US"/>
                    </a:p>
                  </a:txBody>
                  <a:tcPr anchor="ctr" anchorCtr="0"/>
                </a:tc>
                <a:tc>
                  <a:txBody>
                    <a:bodyPr/>
                    <a:p>
                      <a:pPr algn="ctr">
                        <a:buNone/>
                      </a:pPr>
                      <a:r>
                        <a:rPr lang="zh-CN" altLang="en-US"/>
                        <a:t>Short</a:t>
                      </a:r>
                      <a:endParaRPr lang="zh-CN" altLang="en-US"/>
                    </a:p>
                  </a:txBody>
                  <a:tcPr anchor="ctr" anchorCtr="0"/>
                </a:tc>
              </a:tr>
              <a:tr h="521970">
                <a:tc>
                  <a:txBody>
                    <a:bodyPr/>
                    <a:p>
                      <a:pPr algn="ctr">
                        <a:buNone/>
                      </a:pPr>
                      <a:r>
                        <a:rPr lang="zh-CN" altLang="en-US"/>
                        <a:t>int</a:t>
                      </a:r>
                      <a:endParaRPr lang="zh-CN" altLang="en-US"/>
                    </a:p>
                  </a:txBody>
                  <a:tcPr anchor="ctr" anchorCtr="0"/>
                </a:tc>
                <a:tc>
                  <a:txBody>
                    <a:bodyPr/>
                    <a:p>
                      <a:pPr algn="ctr">
                        <a:buNone/>
                      </a:pPr>
                      <a:r>
                        <a:rPr lang="zh-CN" altLang="en-US"/>
                        <a:t>Integer</a:t>
                      </a:r>
                      <a:endParaRPr lang="zh-CN" altLang="en-US"/>
                    </a:p>
                  </a:txBody>
                  <a:tcPr anchor="ctr" anchorCtr="0"/>
                </a:tc>
              </a:tr>
              <a:tr h="521970">
                <a:tc>
                  <a:txBody>
                    <a:bodyPr/>
                    <a:p>
                      <a:pPr algn="ctr">
                        <a:buNone/>
                      </a:pPr>
                      <a:r>
                        <a:rPr lang="zh-CN" altLang="en-US"/>
                        <a:t>integer</a:t>
                      </a:r>
                      <a:endParaRPr lang="zh-CN" altLang="en-US"/>
                    </a:p>
                  </a:txBody>
                  <a:tcPr anchor="ctr" anchorCtr="0"/>
                </a:tc>
                <a:tc>
                  <a:txBody>
                    <a:bodyPr/>
                    <a:p>
                      <a:pPr algn="ctr">
                        <a:buNone/>
                      </a:pPr>
                      <a:r>
                        <a:rPr lang="zh-CN" altLang="en-US"/>
                        <a:t>Integer</a:t>
                      </a:r>
                      <a:endParaRPr lang="zh-CN" altLang="en-US"/>
                    </a:p>
                  </a:txBody>
                  <a:tcPr anchor="ctr" anchorCtr="0"/>
                </a:tc>
              </a:tr>
              <a:tr h="521970">
                <a:tc>
                  <a:txBody>
                    <a:bodyPr/>
                    <a:p>
                      <a:pPr algn="ctr">
                        <a:buNone/>
                      </a:pPr>
                      <a:r>
                        <a:rPr lang="zh-CN" altLang="en-US"/>
                        <a:t>double</a:t>
                      </a:r>
                      <a:endParaRPr lang="zh-CN" altLang="en-US"/>
                    </a:p>
                  </a:txBody>
                  <a:tcPr anchor="ctr" anchorCtr="0"/>
                </a:tc>
                <a:tc>
                  <a:txBody>
                    <a:bodyPr/>
                    <a:p>
                      <a:pPr algn="ctr">
                        <a:buNone/>
                      </a:pPr>
                      <a:r>
                        <a:rPr lang="zh-CN" altLang="en-US"/>
                        <a:t>Double</a:t>
                      </a:r>
                      <a:endParaRPr lang="zh-CN" altLang="en-US"/>
                    </a:p>
                  </a:txBody>
                  <a:tcPr anchor="ctr" anchorCtr="0"/>
                </a:tc>
              </a:tr>
              <a:tr h="521970">
                <a:tc>
                  <a:txBody>
                    <a:bodyPr/>
                    <a:p>
                      <a:pPr algn="ctr">
                        <a:buNone/>
                      </a:pPr>
                      <a:r>
                        <a:rPr lang="zh-CN" altLang="en-US"/>
                        <a:t>float</a:t>
                      </a:r>
                      <a:endParaRPr lang="zh-CN" altLang="en-US"/>
                    </a:p>
                  </a:txBody>
                  <a:tcPr anchor="ctr" anchorCtr="0"/>
                </a:tc>
                <a:tc>
                  <a:txBody>
                    <a:bodyPr/>
                    <a:p>
                      <a:pPr algn="ctr">
                        <a:buNone/>
                      </a:pPr>
                      <a:r>
                        <a:rPr lang="zh-CN" altLang="en-US"/>
                        <a:t>Float</a:t>
                      </a:r>
                      <a:endParaRPr lang="zh-CN" altLang="en-US"/>
                    </a:p>
                  </a:txBody>
                  <a:tcPr anchor="ctr" anchorCtr="0"/>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类型别名（typeAliases）</a:t>
            </a:r>
            <a:endParaRPr lang="zh-CN" altLang="en-US"/>
          </a:p>
        </p:txBody>
      </p:sp>
      <p:graphicFrame>
        <p:nvGraphicFramePr>
          <p:cNvPr id="8" name="内容占位符 7"/>
          <p:cNvGraphicFramePr/>
          <p:nvPr>
            <p:ph idx="1"/>
            <p:custDataLst>
              <p:tags r:id="rId1"/>
            </p:custDataLst>
          </p:nvPr>
        </p:nvGraphicFramePr>
        <p:xfrm>
          <a:off x="669883" y="952508"/>
          <a:ext cx="4939030" cy="5383530"/>
        </p:xfrm>
        <a:graphic>
          <a:graphicData uri="http://schemas.openxmlformats.org/drawingml/2006/table">
            <a:tbl>
              <a:tblPr firstRow="1" bandRow="1">
                <a:tableStyleId>{5C22544A-7EE6-4342-B048-85BDC9FD1C3A}</a:tableStyleId>
              </a:tblPr>
              <a:tblGrid>
                <a:gridCol w="2469515"/>
                <a:gridCol w="2469515"/>
              </a:tblGrid>
              <a:tr h="598170">
                <a:tc>
                  <a:txBody>
                    <a:bodyPr/>
                    <a:p>
                      <a:pPr algn="ctr">
                        <a:buNone/>
                      </a:pPr>
                      <a:r>
                        <a:rPr lang="zh-CN" altLang="en-US"/>
                        <a:t>别名</a:t>
                      </a:r>
                      <a:endParaRPr lang="zh-CN" altLang="en-US"/>
                    </a:p>
                  </a:txBody>
                  <a:tcPr anchor="ctr" anchorCtr="0"/>
                </a:tc>
                <a:tc>
                  <a:txBody>
                    <a:bodyPr/>
                    <a:p>
                      <a:pPr algn="ctr">
                        <a:buNone/>
                      </a:pPr>
                      <a:r>
                        <a:rPr lang="zh-CN" altLang="en-US"/>
                        <a:t>映射类型</a:t>
                      </a:r>
                      <a:endParaRPr lang="zh-CN" altLang="en-US"/>
                    </a:p>
                  </a:txBody>
                  <a:tcPr anchor="ctr" anchorCtr="0"/>
                </a:tc>
              </a:tr>
              <a:tr h="598170">
                <a:tc>
                  <a:txBody>
                    <a:bodyPr/>
                    <a:p>
                      <a:pPr algn="ctr">
                        <a:buNone/>
                      </a:pPr>
                      <a:r>
                        <a:rPr lang="zh-CN" altLang="en-US"/>
                        <a:t>boolean</a:t>
                      </a:r>
                      <a:endParaRPr lang="zh-CN" altLang="en-US"/>
                    </a:p>
                  </a:txBody>
                  <a:tcPr anchor="ctr" anchorCtr="0"/>
                </a:tc>
                <a:tc>
                  <a:txBody>
                    <a:bodyPr/>
                    <a:p>
                      <a:pPr algn="ctr">
                        <a:buNone/>
                      </a:pPr>
                      <a:r>
                        <a:rPr lang="zh-CN" altLang="en-US"/>
                        <a:t>Boolean</a:t>
                      </a:r>
                      <a:endParaRPr lang="zh-CN" altLang="en-US"/>
                    </a:p>
                  </a:txBody>
                  <a:tcPr anchor="ctr" anchorCtr="0"/>
                </a:tc>
              </a:tr>
              <a:tr h="598170">
                <a:tc>
                  <a:txBody>
                    <a:bodyPr/>
                    <a:p>
                      <a:pPr algn="ctr">
                        <a:buNone/>
                      </a:pPr>
                      <a:r>
                        <a:rPr lang="zh-CN" altLang="en-US"/>
                        <a:t>date</a:t>
                      </a:r>
                      <a:endParaRPr lang="zh-CN" altLang="en-US"/>
                    </a:p>
                  </a:txBody>
                  <a:tcPr anchor="ctr" anchorCtr="0"/>
                </a:tc>
                <a:tc>
                  <a:txBody>
                    <a:bodyPr/>
                    <a:p>
                      <a:pPr algn="ctr">
                        <a:buNone/>
                      </a:pPr>
                      <a:r>
                        <a:rPr lang="zh-CN" altLang="en-US"/>
                        <a:t>Date</a:t>
                      </a:r>
                      <a:endParaRPr lang="zh-CN" altLang="en-US"/>
                    </a:p>
                  </a:txBody>
                  <a:tcPr anchor="ctr" anchorCtr="0"/>
                </a:tc>
              </a:tr>
              <a:tr h="598170">
                <a:tc>
                  <a:txBody>
                    <a:bodyPr/>
                    <a:p>
                      <a:pPr algn="ctr">
                        <a:buNone/>
                      </a:pPr>
                      <a:r>
                        <a:rPr lang="zh-CN" altLang="en-US"/>
                        <a:t>decimal</a:t>
                      </a:r>
                      <a:endParaRPr lang="zh-CN" altLang="en-US"/>
                    </a:p>
                  </a:txBody>
                  <a:tcPr anchor="ctr" anchorCtr="0"/>
                </a:tc>
                <a:tc>
                  <a:txBody>
                    <a:bodyPr/>
                    <a:p>
                      <a:pPr algn="ctr">
                        <a:buNone/>
                      </a:pPr>
                      <a:r>
                        <a:rPr lang="zh-CN" altLang="en-US"/>
                        <a:t>BigDecimal</a:t>
                      </a:r>
                      <a:endParaRPr lang="zh-CN" altLang="en-US"/>
                    </a:p>
                  </a:txBody>
                  <a:tcPr anchor="ctr" anchorCtr="0"/>
                </a:tc>
              </a:tr>
              <a:tr h="598170">
                <a:tc>
                  <a:txBody>
                    <a:bodyPr/>
                    <a:p>
                      <a:pPr algn="ctr">
                        <a:buNone/>
                      </a:pPr>
                      <a:r>
                        <a:rPr lang="zh-CN" altLang="en-US"/>
                        <a:t>bigdecimal</a:t>
                      </a:r>
                      <a:endParaRPr lang="zh-CN" altLang="en-US"/>
                    </a:p>
                  </a:txBody>
                  <a:tcPr anchor="ctr" anchorCtr="0"/>
                </a:tc>
                <a:tc>
                  <a:txBody>
                    <a:bodyPr/>
                    <a:p>
                      <a:pPr algn="ctr">
                        <a:buNone/>
                      </a:pPr>
                      <a:r>
                        <a:rPr lang="zh-CN" altLang="en-US"/>
                        <a:t>BigDecimal</a:t>
                      </a:r>
                      <a:endParaRPr lang="zh-CN" altLang="en-US"/>
                    </a:p>
                  </a:txBody>
                  <a:tcPr anchor="ctr" anchorCtr="0"/>
                </a:tc>
              </a:tr>
              <a:tr h="598170">
                <a:tc>
                  <a:txBody>
                    <a:bodyPr/>
                    <a:p>
                      <a:pPr algn="ctr">
                        <a:buNone/>
                      </a:pPr>
                      <a:r>
                        <a:rPr lang="zh-CN" altLang="en-US"/>
                        <a:t>object</a:t>
                      </a:r>
                      <a:endParaRPr lang="zh-CN" altLang="en-US"/>
                    </a:p>
                  </a:txBody>
                  <a:tcPr anchor="ctr" anchorCtr="0"/>
                </a:tc>
                <a:tc>
                  <a:txBody>
                    <a:bodyPr/>
                    <a:p>
                      <a:pPr algn="ctr">
                        <a:buNone/>
                      </a:pPr>
                      <a:r>
                        <a:rPr lang="zh-CN" altLang="en-US"/>
                        <a:t>Object</a:t>
                      </a:r>
                      <a:endParaRPr lang="zh-CN" altLang="en-US"/>
                    </a:p>
                  </a:txBody>
                  <a:tcPr anchor="ctr" anchorCtr="0"/>
                </a:tc>
              </a:tr>
              <a:tr h="598170">
                <a:tc>
                  <a:txBody>
                    <a:bodyPr/>
                    <a:p>
                      <a:pPr algn="ctr">
                        <a:buNone/>
                      </a:pPr>
                      <a:r>
                        <a:rPr lang="zh-CN" altLang="en-US"/>
                        <a:t>map</a:t>
                      </a:r>
                      <a:endParaRPr lang="zh-CN" altLang="en-US"/>
                    </a:p>
                  </a:txBody>
                  <a:tcPr anchor="ctr" anchorCtr="0"/>
                </a:tc>
                <a:tc>
                  <a:txBody>
                    <a:bodyPr/>
                    <a:p>
                      <a:pPr algn="ctr">
                        <a:buNone/>
                      </a:pPr>
                      <a:r>
                        <a:rPr lang="zh-CN" altLang="en-US"/>
                        <a:t>Map</a:t>
                      </a:r>
                      <a:endParaRPr lang="zh-CN" altLang="en-US"/>
                    </a:p>
                  </a:txBody>
                  <a:tcPr anchor="ctr" anchorCtr="0"/>
                </a:tc>
              </a:tr>
              <a:tr h="598170">
                <a:tc>
                  <a:txBody>
                    <a:bodyPr/>
                    <a:p>
                      <a:pPr algn="ctr">
                        <a:buNone/>
                      </a:pPr>
                      <a:r>
                        <a:rPr lang="zh-CN" altLang="en-US"/>
                        <a:t>hashmap</a:t>
                      </a:r>
                      <a:endParaRPr lang="zh-CN" altLang="en-US"/>
                    </a:p>
                  </a:txBody>
                  <a:tcPr anchor="ctr" anchorCtr="0"/>
                </a:tc>
                <a:tc>
                  <a:txBody>
                    <a:bodyPr/>
                    <a:p>
                      <a:pPr algn="ctr">
                        <a:buNone/>
                      </a:pPr>
                      <a:r>
                        <a:rPr lang="zh-CN" altLang="en-US"/>
                        <a:t>HashMap</a:t>
                      </a:r>
                      <a:endParaRPr lang="zh-CN" altLang="en-US"/>
                    </a:p>
                  </a:txBody>
                  <a:tcPr anchor="ctr" anchorCtr="0"/>
                </a:tc>
              </a:tr>
              <a:tr h="598170">
                <a:tc>
                  <a:txBody>
                    <a:bodyPr/>
                    <a:p>
                      <a:pPr algn="ctr">
                        <a:buNone/>
                      </a:pPr>
                      <a:r>
                        <a:rPr lang="zh-CN" altLang="en-US"/>
                        <a:t>list</a:t>
                      </a:r>
                      <a:endParaRPr lang="zh-CN" altLang="en-US"/>
                    </a:p>
                  </a:txBody>
                  <a:tcPr anchor="ctr" anchorCtr="0"/>
                </a:tc>
                <a:tc>
                  <a:txBody>
                    <a:bodyPr/>
                    <a:p>
                      <a:pPr algn="ctr">
                        <a:buNone/>
                      </a:pPr>
                      <a:r>
                        <a:rPr lang="zh-CN" altLang="en-US"/>
                        <a:t>List</a:t>
                      </a:r>
                      <a:endParaRPr lang="zh-CN" altLang="en-US"/>
                    </a:p>
                  </a:txBody>
                  <a:tcPr anchor="ctr" anchorCtr="0"/>
                </a:tc>
              </a:tr>
            </a:tbl>
          </a:graphicData>
        </a:graphic>
      </p:graphicFrame>
      <p:graphicFrame>
        <p:nvGraphicFramePr>
          <p:cNvPr id="4" name="表格 3"/>
          <p:cNvGraphicFramePr/>
          <p:nvPr>
            <p:custDataLst>
              <p:tags r:id="rId2"/>
            </p:custDataLst>
          </p:nvPr>
        </p:nvGraphicFramePr>
        <p:xfrm>
          <a:off x="6454098" y="952508"/>
          <a:ext cx="4939030" cy="2392680"/>
        </p:xfrm>
        <a:graphic>
          <a:graphicData uri="http://schemas.openxmlformats.org/drawingml/2006/table">
            <a:tbl>
              <a:tblPr firstRow="1" bandRow="1">
                <a:tableStyleId>{5C22544A-7EE6-4342-B048-85BDC9FD1C3A}</a:tableStyleId>
              </a:tblPr>
              <a:tblGrid>
                <a:gridCol w="2469515"/>
                <a:gridCol w="2469515"/>
              </a:tblGrid>
              <a:tr h="598170">
                <a:tc>
                  <a:txBody>
                    <a:bodyPr/>
                    <a:p>
                      <a:pPr algn="ctr">
                        <a:buNone/>
                      </a:pPr>
                      <a:r>
                        <a:rPr lang="zh-CN" altLang="en-US"/>
                        <a:t>别名</a:t>
                      </a:r>
                      <a:endParaRPr lang="zh-CN" altLang="en-US"/>
                    </a:p>
                  </a:txBody>
                  <a:tcPr anchor="ctr" anchorCtr="0"/>
                </a:tc>
                <a:tc>
                  <a:txBody>
                    <a:bodyPr/>
                    <a:p>
                      <a:pPr algn="ctr">
                        <a:buNone/>
                      </a:pPr>
                      <a:r>
                        <a:rPr lang="zh-CN" altLang="en-US"/>
                        <a:t>映射类型</a:t>
                      </a:r>
                      <a:endParaRPr lang="zh-CN" altLang="en-US"/>
                    </a:p>
                  </a:txBody>
                  <a:tcPr anchor="ctr" anchorCtr="0"/>
                </a:tc>
              </a:tr>
              <a:tr h="598170">
                <a:tc>
                  <a:txBody>
                    <a:bodyPr/>
                    <a:p>
                      <a:pPr algn="ctr">
                        <a:buNone/>
                      </a:pPr>
                      <a:r>
                        <a:rPr lang="zh-CN" altLang="en-US"/>
                        <a:t>arraylist</a:t>
                      </a:r>
                      <a:endParaRPr lang="zh-CN" altLang="en-US"/>
                    </a:p>
                  </a:txBody>
                  <a:tcPr anchor="ctr" anchorCtr="0"/>
                </a:tc>
                <a:tc>
                  <a:txBody>
                    <a:bodyPr/>
                    <a:p>
                      <a:pPr algn="ctr">
                        <a:buNone/>
                      </a:pPr>
                      <a:r>
                        <a:rPr lang="zh-CN" altLang="en-US"/>
                        <a:t>ArrayList</a:t>
                      </a:r>
                      <a:endParaRPr lang="zh-CN" altLang="en-US"/>
                    </a:p>
                  </a:txBody>
                  <a:tcPr anchor="ctr" anchorCtr="0"/>
                </a:tc>
              </a:tr>
              <a:tr h="598170">
                <a:tc>
                  <a:txBody>
                    <a:bodyPr/>
                    <a:p>
                      <a:pPr algn="ctr">
                        <a:buNone/>
                      </a:pPr>
                      <a:r>
                        <a:rPr lang="zh-CN" altLang="en-US"/>
                        <a:t>collection</a:t>
                      </a:r>
                      <a:endParaRPr lang="zh-CN" altLang="en-US"/>
                    </a:p>
                  </a:txBody>
                  <a:tcPr anchor="ctr" anchorCtr="0"/>
                </a:tc>
                <a:tc>
                  <a:txBody>
                    <a:bodyPr/>
                    <a:p>
                      <a:pPr algn="ctr">
                        <a:buNone/>
                      </a:pPr>
                      <a:r>
                        <a:rPr lang="zh-CN" altLang="en-US"/>
                        <a:t>Collection</a:t>
                      </a:r>
                      <a:endParaRPr lang="zh-CN" altLang="en-US"/>
                    </a:p>
                  </a:txBody>
                  <a:tcPr anchor="ctr" anchorCtr="0"/>
                </a:tc>
              </a:tr>
              <a:tr h="598170">
                <a:tc>
                  <a:txBody>
                    <a:bodyPr/>
                    <a:p>
                      <a:pPr algn="ctr">
                        <a:buNone/>
                      </a:pPr>
                      <a:r>
                        <a:rPr lang="zh-CN" altLang="en-US"/>
                        <a:t>iterator</a:t>
                      </a:r>
                      <a:endParaRPr lang="zh-CN" altLang="en-US"/>
                    </a:p>
                  </a:txBody>
                  <a:tcPr anchor="ctr" anchorCtr="0"/>
                </a:tc>
                <a:tc>
                  <a:txBody>
                    <a:bodyPr/>
                    <a:p>
                      <a:pPr algn="ctr">
                        <a:buNone/>
                      </a:pPr>
                      <a:r>
                        <a:rPr lang="zh-CN" altLang="en-US"/>
                        <a:t>Iterator</a:t>
                      </a:r>
                      <a:endParaRPr lang="zh-CN" altLang="en-US"/>
                    </a:p>
                  </a:txBody>
                  <a:tcPr anchor="ctr" anchorCtr="0"/>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类型处理器（typeHandlers）</a:t>
            </a:r>
            <a:endParaRPr lang="zh-CN" altLang="en-US"/>
          </a:p>
        </p:txBody>
      </p:sp>
      <p:sp>
        <p:nvSpPr>
          <p:cNvPr id="3" name="内容占位符 2"/>
          <p:cNvSpPr>
            <a:spLocks noGrp="1"/>
          </p:cNvSpPr>
          <p:nvPr>
            <p:ph idx="1"/>
          </p:nvPr>
        </p:nvSpPr>
        <p:spPr/>
        <p:txBody>
          <a:bodyPr/>
          <a:p>
            <a:r>
              <a:rPr lang="zh-CN" altLang="en-US"/>
              <a:t>MyBatis 在设置预处理语句（PreparedStatement）中的参数或从结果集中取出一个值时， 都会用类型处理器将获取到的值以合适的方式转换成 Java 类型。下表描述了一些默认的类型处理器。 从 3.4.5 开始，MyBatis 默认支持 JSR-310（日期和时间 API） 。</a:t>
            </a:r>
            <a:endParaRPr lang="zh-CN" altLang="en-US"/>
          </a:p>
        </p:txBody>
      </p:sp>
      <p:graphicFrame>
        <p:nvGraphicFramePr>
          <p:cNvPr id="4" name="表格 3"/>
          <p:cNvGraphicFramePr/>
          <p:nvPr>
            <p:custDataLst>
              <p:tags r:id="rId1"/>
            </p:custDataLst>
          </p:nvPr>
        </p:nvGraphicFramePr>
        <p:xfrm>
          <a:off x="956310" y="2218055"/>
          <a:ext cx="10321290" cy="6133465"/>
        </p:xfrm>
        <a:graphic>
          <a:graphicData uri="http://schemas.openxmlformats.org/drawingml/2006/table">
            <a:tbl>
              <a:tblPr firstRow="1" bandRow="1">
                <a:tableStyleId>{5C22544A-7EE6-4342-B048-85BDC9FD1C3A}</a:tableStyleId>
              </a:tblPr>
              <a:tblGrid>
                <a:gridCol w="3440430"/>
                <a:gridCol w="3440430"/>
                <a:gridCol w="3440430"/>
              </a:tblGrid>
              <a:tr h="384810">
                <a:tc>
                  <a:txBody>
                    <a:bodyPr/>
                    <a:p>
                      <a:pPr>
                        <a:buNone/>
                      </a:pPr>
                      <a:r>
                        <a:rPr lang="zh-CN" altLang="en-US"/>
                        <a:t>类型处理器</a:t>
                      </a:r>
                      <a:endParaRPr lang="zh-CN" altLang="en-US"/>
                    </a:p>
                  </a:txBody>
                  <a:tcPr/>
                </a:tc>
                <a:tc>
                  <a:txBody>
                    <a:bodyPr/>
                    <a:p>
                      <a:pPr>
                        <a:buNone/>
                      </a:pPr>
                      <a:r>
                        <a:rPr lang="zh-CN" altLang="en-US"/>
                        <a:t>Java 类型</a:t>
                      </a:r>
                      <a:endParaRPr lang="zh-CN" altLang="en-US"/>
                    </a:p>
                  </a:txBody>
                  <a:tcPr/>
                </a:tc>
                <a:tc>
                  <a:txBody>
                    <a:bodyPr/>
                    <a:p>
                      <a:pPr>
                        <a:buNone/>
                      </a:pPr>
                      <a:r>
                        <a:rPr lang="zh-CN" altLang="en-US"/>
                        <a:t>JDBC 类型</a:t>
                      </a:r>
                      <a:endParaRPr lang="zh-CN" altLang="en-US"/>
                    </a:p>
                  </a:txBody>
                  <a:tcPr/>
                </a:tc>
              </a:tr>
              <a:tr h="386080">
                <a:tc>
                  <a:txBody>
                    <a:bodyPr/>
                    <a:p>
                      <a:pPr>
                        <a:buNone/>
                      </a:pPr>
                      <a:r>
                        <a:rPr lang="zh-CN" altLang="en-US"/>
                        <a:t>BooleanTypeHandler</a:t>
                      </a:r>
                      <a:endParaRPr lang="zh-CN" altLang="en-US"/>
                    </a:p>
                  </a:txBody>
                  <a:tcPr/>
                </a:tc>
                <a:tc>
                  <a:txBody>
                    <a:bodyPr/>
                    <a:p>
                      <a:pPr>
                        <a:buNone/>
                      </a:pPr>
                      <a:r>
                        <a:rPr lang="zh-CN" altLang="en-US"/>
                        <a:t>java.lang.Boolean, boolean</a:t>
                      </a:r>
                      <a:endParaRPr lang="zh-CN" altLang="en-US"/>
                    </a:p>
                  </a:txBody>
                  <a:tcPr/>
                </a:tc>
                <a:tc>
                  <a:txBody>
                    <a:bodyPr/>
                    <a:p>
                      <a:pPr>
                        <a:buNone/>
                      </a:pPr>
                      <a:r>
                        <a:rPr lang="zh-CN" altLang="en-US"/>
                        <a:t>数据库兼容的 BOOLEAN</a:t>
                      </a:r>
                      <a:endParaRPr lang="zh-CN" altLang="en-US"/>
                    </a:p>
                  </a:txBody>
                  <a:tcPr/>
                </a:tc>
              </a:tr>
              <a:tr h="384810">
                <a:tc>
                  <a:txBody>
                    <a:bodyPr/>
                    <a:p>
                      <a:pPr>
                        <a:buNone/>
                      </a:pPr>
                      <a:r>
                        <a:rPr lang="zh-CN" altLang="en-US"/>
                        <a:t>ByteTypeHandler</a:t>
                      </a:r>
                      <a:endParaRPr lang="zh-CN" altLang="en-US"/>
                    </a:p>
                  </a:txBody>
                  <a:tcPr/>
                </a:tc>
                <a:tc>
                  <a:txBody>
                    <a:bodyPr/>
                    <a:p>
                      <a:pPr>
                        <a:buNone/>
                      </a:pPr>
                      <a:r>
                        <a:rPr lang="zh-CN" altLang="en-US"/>
                        <a:t>java.lang.Byte, byte</a:t>
                      </a:r>
                      <a:endParaRPr lang="zh-CN" altLang="en-US"/>
                    </a:p>
                  </a:txBody>
                  <a:tcPr/>
                </a:tc>
                <a:tc>
                  <a:txBody>
                    <a:bodyPr/>
                    <a:p>
                      <a:pPr>
                        <a:buNone/>
                      </a:pPr>
                      <a:r>
                        <a:rPr lang="zh-CN" altLang="en-US"/>
                        <a:t>数据库兼容的 NUMERIC 或 BYTE</a:t>
                      </a:r>
                      <a:endParaRPr lang="zh-CN" altLang="en-US"/>
                    </a:p>
                  </a:txBody>
                  <a:tcPr/>
                </a:tc>
              </a:tr>
              <a:tr h="508635">
                <a:tc>
                  <a:txBody>
                    <a:bodyPr/>
                    <a:p>
                      <a:pPr>
                        <a:buNone/>
                      </a:pPr>
                      <a:r>
                        <a:rPr lang="zh-CN" altLang="en-US"/>
                        <a:t>ShortTypeHandler</a:t>
                      </a:r>
                      <a:endParaRPr lang="zh-CN" altLang="en-US"/>
                    </a:p>
                  </a:txBody>
                  <a:tcPr/>
                </a:tc>
                <a:tc>
                  <a:txBody>
                    <a:bodyPr/>
                    <a:p>
                      <a:pPr>
                        <a:buNone/>
                      </a:pPr>
                      <a:r>
                        <a:rPr lang="zh-CN" altLang="en-US"/>
                        <a:t>java.lang.Short, short</a:t>
                      </a:r>
                      <a:endParaRPr lang="zh-CN" altLang="en-US"/>
                    </a:p>
                  </a:txBody>
                  <a:tcPr/>
                </a:tc>
                <a:tc>
                  <a:txBody>
                    <a:bodyPr/>
                    <a:p>
                      <a:pPr>
                        <a:buNone/>
                      </a:pPr>
                      <a:r>
                        <a:rPr lang="zh-CN" altLang="en-US"/>
                        <a:t>数据库兼容的 NUMERIC 或 SMALLINT</a:t>
                      </a:r>
                      <a:endParaRPr lang="zh-CN" altLang="en-US"/>
                    </a:p>
                  </a:txBody>
                  <a:tcPr/>
                </a:tc>
              </a:tr>
              <a:tr h="508635">
                <a:tc>
                  <a:txBody>
                    <a:bodyPr/>
                    <a:p>
                      <a:pPr>
                        <a:buNone/>
                      </a:pPr>
                      <a:r>
                        <a:rPr lang="zh-CN" altLang="en-US"/>
                        <a:t>IntegerTypeHandler</a:t>
                      </a:r>
                      <a:endParaRPr lang="zh-CN" altLang="en-US"/>
                    </a:p>
                  </a:txBody>
                  <a:tcPr/>
                </a:tc>
                <a:tc>
                  <a:txBody>
                    <a:bodyPr/>
                    <a:p>
                      <a:pPr>
                        <a:buNone/>
                      </a:pPr>
                      <a:r>
                        <a:rPr lang="zh-CN" altLang="en-US"/>
                        <a:t>java.lang.Integer, int</a:t>
                      </a:r>
                      <a:endParaRPr lang="zh-CN" altLang="en-US"/>
                    </a:p>
                  </a:txBody>
                  <a:tcPr/>
                </a:tc>
                <a:tc>
                  <a:txBody>
                    <a:bodyPr/>
                    <a:p>
                      <a:pPr>
                        <a:buNone/>
                      </a:pPr>
                      <a:r>
                        <a:rPr lang="zh-CN" altLang="en-US"/>
                        <a:t>数据库兼容的 NUMERIC 或 INTEGER</a:t>
                      </a:r>
                      <a:endParaRPr lang="zh-CN" altLang="en-US"/>
                    </a:p>
                  </a:txBody>
                  <a:tcPr/>
                </a:tc>
              </a:tr>
              <a:tr h="508635">
                <a:tc>
                  <a:txBody>
                    <a:bodyPr/>
                    <a:p>
                      <a:pPr>
                        <a:buNone/>
                      </a:pPr>
                      <a:r>
                        <a:rPr lang="zh-CN" altLang="en-US"/>
                        <a:t>LongTypeHandler</a:t>
                      </a:r>
                      <a:endParaRPr lang="zh-CN" altLang="en-US"/>
                    </a:p>
                  </a:txBody>
                  <a:tcPr/>
                </a:tc>
                <a:tc>
                  <a:txBody>
                    <a:bodyPr/>
                    <a:p>
                      <a:pPr>
                        <a:buNone/>
                      </a:pPr>
                      <a:r>
                        <a:rPr lang="zh-CN" altLang="en-US"/>
                        <a:t>java.lang.Long, long</a:t>
                      </a:r>
                      <a:endParaRPr lang="zh-CN" altLang="en-US"/>
                    </a:p>
                  </a:txBody>
                  <a:tcPr/>
                </a:tc>
                <a:tc>
                  <a:txBody>
                    <a:bodyPr/>
                    <a:p>
                      <a:pPr>
                        <a:buNone/>
                      </a:pPr>
                      <a:r>
                        <a:rPr lang="zh-CN" altLang="en-US"/>
                        <a:t>数据库兼容的 NUMERIC 或 BIGINT</a:t>
                      </a:r>
                      <a:endParaRPr lang="zh-CN" altLang="en-US"/>
                    </a:p>
                  </a:txBody>
                  <a:tcPr/>
                </a:tc>
              </a:tr>
              <a:tr h="508000">
                <a:tc>
                  <a:txBody>
                    <a:bodyPr/>
                    <a:p>
                      <a:pPr>
                        <a:buNone/>
                      </a:pPr>
                      <a:r>
                        <a:rPr lang="zh-CN" altLang="en-US"/>
                        <a:t>FloatTypeHandler</a:t>
                      </a:r>
                      <a:endParaRPr lang="zh-CN" altLang="en-US"/>
                    </a:p>
                  </a:txBody>
                  <a:tcPr/>
                </a:tc>
                <a:tc>
                  <a:txBody>
                    <a:bodyPr/>
                    <a:p>
                      <a:pPr>
                        <a:buNone/>
                      </a:pPr>
                      <a:r>
                        <a:rPr lang="zh-CN" altLang="en-US"/>
                        <a:t>java.lang.Float, float</a:t>
                      </a:r>
                      <a:endParaRPr lang="zh-CN" altLang="en-US"/>
                    </a:p>
                  </a:txBody>
                  <a:tcPr/>
                </a:tc>
                <a:tc>
                  <a:txBody>
                    <a:bodyPr/>
                    <a:p>
                      <a:pPr>
                        <a:buNone/>
                      </a:pPr>
                      <a:r>
                        <a:rPr lang="zh-CN" altLang="en-US"/>
                        <a:t>数据库兼容的 NUMERIC 或 FLOAT</a:t>
                      </a:r>
                      <a:endParaRPr lang="zh-CN" altLang="en-US"/>
                    </a:p>
                  </a:txBody>
                  <a:tcPr/>
                </a:tc>
              </a:tr>
              <a:tr h="508635">
                <a:tc>
                  <a:txBody>
                    <a:bodyPr/>
                    <a:p>
                      <a:pPr>
                        <a:buNone/>
                      </a:pPr>
                      <a:r>
                        <a:rPr lang="zh-CN" altLang="en-US"/>
                        <a:t>DoubleTypeHandler</a:t>
                      </a:r>
                      <a:endParaRPr lang="zh-CN" altLang="en-US"/>
                    </a:p>
                  </a:txBody>
                  <a:tcPr/>
                </a:tc>
                <a:tc>
                  <a:txBody>
                    <a:bodyPr/>
                    <a:p>
                      <a:pPr>
                        <a:buNone/>
                      </a:pPr>
                      <a:r>
                        <a:rPr lang="zh-CN" altLang="en-US"/>
                        <a:t>java.lang.Double, double</a:t>
                      </a:r>
                      <a:endParaRPr lang="zh-CN" altLang="en-US"/>
                    </a:p>
                  </a:txBody>
                  <a:tcPr/>
                </a:tc>
                <a:tc>
                  <a:txBody>
                    <a:bodyPr/>
                    <a:p>
                      <a:pPr>
                        <a:buNone/>
                      </a:pPr>
                      <a:r>
                        <a:rPr lang="zh-CN" altLang="en-US"/>
                        <a:t>数据库兼容的 NUMERIC 或 DOUBLE</a:t>
                      </a:r>
                      <a:endParaRPr lang="zh-CN" altLang="en-US"/>
                    </a:p>
                  </a:txBody>
                  <a:tcPr/>
                </a:tc>
              </a:tr>
              <a:tr h="508635">
                <a:tc>
                  <a:txBody>
                    <a:bodyPr/>
                    <a:p>
                      <a:pPr>
                        <a:buNone/>
                      </a:pPr>
                      <a:r>
                        <a:rPr lang="zh-CN" altLang="en-US"/>
                        <a:t>BigDecimalTypeHandler</a:t>
                      </a:r>
                      <a:endParaRPr lang="zh-CN" altLang="en-US"/>
                    </a:p>
                  </a:txBody>
                  <a:tcPr/>
                </a:tc>
                <a:tc>
                  <a:txBody>
                    <a:bodyPr/>
                    <a:p>
                      <a:pPr>
                        <a:buNone/>
                      </a:pPr>
                      <a:r>
                        <a:rPr lang="zh-CN" altLang="en-US"/>
                        <a:t>java.math.BigDecimal</a:t>
                      </a:r>
                      <a:endParaRPr lang="zh-CN" altLang="en-US"/>
                    </a:p>
                  </a:txBody>
                  <a:tcPr/>
                </a:tc>
                <a:tc>
                  <a:txBody>
                    <a:bodyPr/>
                    <a:p>
                      <a:pPr>
                        <a:buNone/>
                      </a:pPr>
                      <a:r>
                        <a:rPr lang="zh-CN" altLang="en-US"/>
                        <a:t>数据库兼容的 NUMERIC 或 DECIMAL</a:t>
                      </a:r>
                      <a:endParaRPr lang="zh-CN" altLang="en-US"/>
                    </a:p>
                  </a:txBody>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类型处理器（typeHandlers）</a:t>
            </a:r>
            <a:br>
              <a:rPr lang="zh-CN" altLang="en-US"/>
            </a:br>
            <a:endParaRPr lang="zh-CN" altLang="en-US"/>
          </a:p>
        </p:txBody>
      </p:sp>
      <p:graphicFrame>
        <p:nvGraphicFramePr>
          <p:cNvPr id="4" name="内容占位符 3"/>
          <p:cNvGraphicFramePr/>
          <p:nvPr>
            <p:ph idx="1"/>
            <p:custDataLst>
              <p:tags r:id="rId1"/>
            </p:custDataLst>
          </p:nvPr>
        </p:nvGraphicFramePr>
        <p:xfrm>
          <a:off x="669883" y="952508"/>
          <a:ext cx="10852785" cy="5732780"/>
        </p:xfrm>
        <a:graphic>
          <a:graphicData uri="http://schemas.openxmlformats.org/drawingml/2006/table">
            <a:tbl>
              <a:tblPr firstRow="1" bandRow="1">
                <a:tableStyleId>{5C22544A-7EE6-4342-B048-85BDC9FD1C3A}</a:tableStyleId>
              </a:tblPr>
              <a:tblGrid>
                <a:gridCol w="3617595"/>
                <a:gridCol w="3617595"/>
                <a:gridCol w="3617595"/>
              </a:tblGrid>
              <a:tr h="384810">
                <a:tc>
                  <a:txBody>
                    <a:bodyPr/>
                    <a:p>
                      <a:pPr>
                        <a:buNone/>
                      </a:pPr>
                      <a:r>
                        <a:rPr lang="zh-CN" altLang="en-US"/>
                        <a:t>类型处理器</a:t>
                      </a:r>
                      <a:endParaRPr lang="zh-CN" altLang="en-US"/>
                    </a:p>
                  </a:txBody>
                  <a:tcPr/>
                </a:tc>
                <a:tc>
                  <a:txBody>
                    <a:bodyPr/>
                    <a:p>
                      <a:pPr>
                        <a:buNone/>
                      </a:pPr>
                      <a:r>
                        <a:rPr lang="zh-CN" altLang="en-US"/>
                        <a:t>Java 类型</a:t>
                      </a:r>
                      <a:endParaRPr lang="zh-CN" altLang="en-US"/>
                    </a:p>
                  </a:txBody>
                  <a:tcPr/>
                </a:tc>
                <a:tc>
                  <a:txBody>
                    <a:bodyPr/>
                    <a:p>
                      <a:pPr>
                        <a:buNone/>
                      </a:pPr>
                      <a:r>
                        <a:rPr lang="zh-CN" altLang="en-US"/>
                        <a:t>JDBC 类型</a:t>
                      </a:r>
                      <a:endParaRPr lang="zh-CN" altLang="en-US"/>
                    </a:p>
                  </a:txBody>
                  <a:tcPr/>
                </a:tc>
              </a:tr>
              <a:tr h="386080">
                <a:tc>
                  <a:txBody>
                    <a:bodyPr/>
                    <a:p>
                      <a:pPr>
                        <a:buNone/>
                      </a:pPr>
                      <a:r>
                        <a:rPr lang="zh-CN" altLang="en-US"/>
                        <a:t>StringTypeHandler</a:t>
                      </a:r>
                      <a:endParaRPr lang="zh-CN" altLang="en-US"/>
                    </a:p>
                  </a:txBody>
                  <a:tcPr/>
                </a:tc>
                <a:tc>
                  <a:txBody>
                    <a:bodyPr/>
                    <a:p>
                      <a:pPr>
                        <a:buNone/>
                      </a:pPr>
                      <a:r>
                        <a:rPr lang="zh-CN" altLang="en-US"/>
                        <a:t>java.lang.String</a:t>
                      </a:r>
                      <a:endParaRPr lang="zh-CN" altLang="en-US"/>
                    </a:p>
                  </a:txBody>
                  <a:tcPr/>
                </a:tc>
                <a:tc>
                  <a:txBody>
                    <a:bodyPr/>
                    <a:p>
                      <a:pPr>
                        <a:buNone/>
                      </a:pPr>
                      <a:r>
                        <a:rPr lang="zh-CN" altLang="en-US"/>
                        <a:t>CHAR, VARCHAR</a:t>
                      </a:r>
                      <a:endParaRPr lang="zh-CN" altLang="en-US"/>
                    </a:p>
                  </a:txBody>
                  <a:tcPr/>
                </a:tc>
              </a:tr>
              <a:tr h="384810">
                <a:tc>
                  <a:txBody>
                    <a:bodyPr/>
                    <a:p>
                      <a:pPr>
                        <a:buNone/>
                      </a:pPr>
                      <a:r>
                        <a:rPr lang="zh-CN" altLang="en-US"/>
                        <a:t>ClobReaderTypeHandler</a:t>
                      </a:r>
                      <a:endParaRPr lang="zh-CN" altLang="en-US"/>
                    </a:p>
                  </a:txBody>
                  <a:tcPr/>
                </a:tc>
                <a:tc>
                  <a:txBody>
                    <a:bodyPr/>
                    <a:p>
                      <a:pPr>
                        <a:buNone/>
                      </a:pPr>
                      <a:r>
                        <a:rPr lang="zh-CN" altLang="en-US"/>
                        <a:t>java.io.Reader</a:t>
                      </a:r>
                      <a:endParaRPr lang="zh-CN" altLang="en-US"/>
                    </a:p>
                  </a:txBody>
                  <a:tcPr/>
                </a:tc>
                <a:tc>
                  <a:txBody>
                    <a:bodyPr/>
                    <a:p>
                      <a:pPr>
                        <a:buNone/>
                      </a:pPr>
                      <a:r>
                        <a:rPr lang="zh-CN" altLang="en-US"/>
                        <a:t>-</a:t>
                      </a:r>
                      <a:endParaRPr lang="zh-CN" altLang="en-US"/>
                    </a:p>
                  </a:txBody>
                  <a:tcPr/>
                </a:tc>
              </a:tr>
              <a:tr h="508635">
                <a:tc>
                  <a:txBody>
                    <a:bodyPr/>
                    <a:p>
                      <a:pPr>
                        <a:buNone/>
                      </a:pPr>
                      <a:r>
                        <a:rPr lang="zh-CN" altLang="en-US"/>
                        <a:t>ClobTypeHandler</a:t>
                      </a:r>
                      <a:endParaRPr lang="zh-CN" altLang="en-US"/>
                    </a:p>
                  </a:txBody>
                  <a:tcPr/>
                </a:tc>
                <a:tc>
                  <a:txBody>
                    <a:bodyPr/>
                    <a:p>
                      <a:pPr>
                        <a:buNone/>
                      </a:pPr>
                      <a:r>
                        <a:rPr lang="zh-CN" altLang="en-US"/>
                        <a:t>java.lang.String</a:t>
                      </a:r>
                      <a:endParaRPr lang="zh-CN" altLang="en-US"/>
                    </a:p>
                  </a:txBody>
                  <a:tcPr/>
                </a:tc>
                <a:tc>
                  <a:txBody>
                    <a:bodyPr/>
                    <a:p>
                      <a:pPr>
                        <a:buNone/>
                      </a:pPr>
                      <a:r>
                        <a:rPr lang="zh-CN" altLang="en-US"/>
                        <a:t>CLOB, LONGVARCHAR</a:t>
                      </a:r>
                      <a:endParaRPr lang="zh-CN" altLang="en-US"/>
                    </a:p>
                  </a:txBody>
                  <a:tcPr/>
                </a:tc>
              </a:tr>
              <a:tr h="508635">
                <a:tc>
                  <a:txBody>
                    <a:bodyPr/>
                    <a:p>
                      <a:pPr>
                        <a:buNone/>
                      </a:pPr>
                      <a:r>
                        <a:rPr lang="zh-CN" altLang="en-US"/>
                        <a:t>NStringTypeHandler</a:t>
                      </a:r>
                      <a:endParaRPr lang="zh-CN" altLang="en-US"/>
                    </a:p>
                  </a:txBody>
                  <a:tcPr/>
                </a:tc>
                <a:tc>
                  <a:txBody>
                    <a:bodyPr/>
                    <a:p>
                      <a:pPr>
                        <a:buNone/>
                      </a:pPr>
                      <a:r>
                        <a:rPr lang="zh-CN" altLang="en-US"/>
                        <a:t>java.lang.String</a:t>
                      </a:r>
                      <a:endParaRPr lang="zh-CN" altLang="en-US"/>
                    </a:p>
                  </a:txBody>
                  <a:tcPr/>
                </a:tc>
                <a:tc>
                  <a:txBody>
                    <a:bodyPr/>
                    <a:p>
                      <a:pPr>
                        <a:buNone/>
                      </a:pPr>
                      <a:r>
                        <a:rPr lang="zh-CN" altLang="en-US"/>
                        <a:t>NVARCHAR, NCHAR</a:t>
                      </a:r>
                      <a:endParaRPr lang="zh-CN" altLang="en-US"/>
                    </a:p>
                  </a:txBody>
                  <a:tcPr/>
                </a:tc>
              </a:tr>
              <a:tr h="508635">
                <a:tc>
                  <a:txBody>
                    <a:bodyPr/>
                    <a:p>
                      <a:pPr>
                        <a:buNone/>
                      </a:pPr>
                      <a:r>
                        <a:rPr lang="zh-CN" altLang="en-US"/>
                        <a:t>NClobTypeHandler</a:t>
                      </a:r>
                      <a:endParaRPr lang="zh-CN" altLang="en-US"/>
                    </a:p>
                  </a:txBody>
                  <a:tcPr/>
                </a:tc>
                <a:tc>
                  <a:txBody>
                    <a:bodyPr/>
                    <a:p>
                      <a:pPr>
                        <a:buNone/>
                      </a:pPr>
                      <a:r>
                        <a:rPr lang="zh-CN" altLang="en-US"/>
                        <a:t>java.lang.String</a:t>
                      </a:r>
                      <a:endParaRPr lang="zh-CN" altLang="en-US"/>
                    </a:p>
                  </a:txBody>
                  <a:tcPr/>
                </a:tc>
                <a:tc>
                  <a:txBody>
                    <a:bodyPr/>
                    <a:p>
                      <a:pPr>
                        <a:buNone/>
                      </a:pPr>
                      <a:r>
                        <a:rPr lang="zh-CN" altLang="en-US"/>
                        <a:t>NCLOB</a:t>
                      </a:r>
                      <a:endParaRPr lang="zh-CN" altLang="en-US"/>
                    </a:p>
                  </a:txBody>
                  <a:tcPr/>
                </a:tc>
              </a:tr>
              <a:tr h="508000">
                <a:tc>
                  <a:txBody>
                    <a:bodyPr/>
                    <a:p>
                      <a:pPr>
                        <a:buNone/>
                      </a:pPr>
                      <a:r>
                        <a:rPr lang="zh-CN" altLang="en-US"/>
                        <a:t>BlobInputStreamTypeHandler</a:t>
                      </a:r>
                      <a:endParaRPr lang="zh-CN" altLang="en-US"/>
                    </a:p>
                  </a:txBody>
                  <a:tcPr/>
                </a:tc>
                <a:tc>
                  <a:txBody>
                    <a:bodyPr/>
                    <a:p>
                      <a:pPr>
                        <a:buNone/>
                      </a:pPr>
                      <a:r>
                        <a:rPr lang="zh-CN" altLang="en-US"/>
                        <a:t>java.io.InputStream</a:t>
                      </a:r>
                      <a:endParaRPr lang="zh-CN" altLang="en-US"/>
                    </a:p>
                  </a:txBody>
                  <a:tcPr/>
                </a:tc>
                <a:tc>
                  <a:txBody>
                    <a:bodyPr/>
                    <a:p>
                      <a:pPr>
                        <a:buNone/>
                      </a:pPr>
                      <a:r>
                        <a:rPr lang="zh-CN" altLang="en-US"/>
                        <a:t>-</a:t>
                      </a:r>
                      <a:endParaRPr lang="zh-CN" altLang="en-US"/>
                    </a:p>
                  </a:txBody>
                  <a:tcPr/>
                </a:tc>
              </a:tr>
              <a:tr h="508635">
                <a:tc>
                  <a:txBody>
                    <a:bodyPr/>
                    <a:p>
                      <a:pPr>
                        <a:buNone/>
                      </a:pPr>
                      <a:r>
                        <a:rPr lang="zh-CN" altLang="en-US"/>
                        <a:t>ByteArrayTypeHandler</a:t>
                      </a:r>
                      <a:endParaRPr lang="zh-CN" altLang="en-US"/>
                    </a:p>
                  </a:txBody>
                  <a:tcPr/>
                </a:tc>
                <a:tc>
                  <a:txBody>
                    <a:bodyPr/>
                    <a:p>
                      <a:pPr>
                        <a:buNone/>
                      </a:pPr>
                      <a:r>
                        <a:rPr lang="zh-CN" altLang="en-US"/>
                        <a:t>byte[]</a:t>
                      </a:r>
                      <a:endParaRPr lang="zh-CN" altLang="en-US"/>
                    </a:p>
                  </a:txBody>
                  <a:tcPr/>
                </a:tc>
                <a:tc>
                  <a:txBody>
                    <a:bodyPr/>
                    <a:p>
                      <a:pPr>
                        <a:buNone/>
                      </a:pPr>
                      <a:r>
                        <a:rPr lang="zh-CN" altLang="en-US"/>
                        <a:t>数据库兼容的字节流类型</a:t>
                      </a:r>
                      <a:endParaRPr lang="zh-CN" altLang="en-US"/>
                    </a:p>
                  </a:txBody>
                  <a:tcPr/>
                </a:tc>
              </a:tr>
              <a:tr h="508635">
                <a:tc>
                  <a:txBody>
                    <a:bodyPr/>
                    <a:p>
                      <a:pPr>
                        <a:buNone/>
                      </a:pPr>
                      <a:r>
                        <a:rPr lang="zh-CN" altLang="en-US"/>
                        <a:t>BlobTypeHandler</a:t>
                      </a:r>
                      <a:endParaRPr lang="zh-CN" altLang="en-US"/>
                    </a:p>
                  </a:txBody>
                  <a:tcPr/>
                </a:tc>
                <a:tc>
                  <a:txBody>
                    <a:bodyPr/>
                    <a:p>
                      <a:pPr>
                        <a:buNone/>
                      </a:pPr>
                      <a:r>
                        <a:rPr lang="zh-CN" altLang="en-US"/>
                        <a:t>byte[]</a:t>
                      </a:r>
                      <a:endParaRPr lang="zh-CN" altLang="en-US"/>
                    </a:p>
                  </a:txBody>
                  <a:tcPr/>
                </a:tc>
                <a:tc>
                  <a:txBody>
                    <a:bodyPr/>
                    <a:p>
                      <a:pPr>
                        <a:buNone/>
                      </a:pPr>
                      <a:r>
                        <a:rPr lang="zh-CN" altLang="en-US"/>
                        <a:t>BLOB, LONGVARBINARY</a:t>
                      </a:r>
                      <a:endParaRPr lang="zh-CN" altLang="en-US"/>
                    </a:p>
                  </a:txBody>
                  <a:tcPr/>
                </a:tc>
              </a:tr>
              <a:tr h="508635">
                <a:tc>
                  <a:txBody>
                    <a:bodyPr/>
                    <a:p>
                      <a:pPr>
                        <a:buNone/>
                      </a:pPr>
                      <a:r>
                        <a:rPr lang="zh-CN" altLang="en-US"/>
                        <a:t>DateTypeHandler</a:t>
                      </a:r>
                      <a:endParaRPr lang="zh-CN" altLang="en-US"/>
                    </a:p>
                  </a:txBody>
                  <a:tcPr/>
                </a:tc>
                <a:tc>
                  <a:txBody>
                    <a:bodyPr/>
                    <a:p>
                      <a:pPr>
                        <a:buNone/>
                      </a:pPr>
                      <a:r>
                        <a:rPr lang="zh-CN" altLang="en-US"/>
                        <a:t>java.util.Date</a:t>
                      </a:r>
                      <a:endParaRPr lang="zh-CN" altLang="en-US"/>
                    </a:p>
                  </a:txBody>
                  <a:tcPr/>
                </a:tc>
                <a:tc>
                  <a:txBody>
                    <a:bodyPr/>
                    <a:p>
                      <a:pPr>
                        <a:buNone/>
                      </a:pPr>
                      <a:r>
                        <a:rPr lang="zh-CN" altLang="en-US"/>
                        <a:t>TIMESTAMP</a:t>
                      </a:r>
                      <a:endParaRPr lang="zh-CN" altLang="en-US"/>
                    </a:p>
                  </a:txBody>
                  <a:tcPr/>
                </a:tc>
              </a:tr>
              <a:tr h="508635">
                <a:tc>
                  <a:txBody>
                    <a:bodyPr/>
                    <a:p>
                      <a:pPr>
                        <a:buNone/>
                      </a:pPr>
                      <a:r>
                        <a:rPr lang="zh-CN" altLang="en-US"/>
                        <a:t>DateOnlyTypeHandler</a:t>
                      </a:r>
                      <a:endParaRPr lang="zh-CN" altLang="en-US"/>
                    </a:p>
                  </a:txBody>
                  <a:tcPr/>
                </a:tc>
                <a:tc>
                  <a:txBody>
                    <a:bodyPr/>
                    <a:p>
                      <a:pPr>
                        <a:buNone/>
                      </a:pPr>
                      <a:r>
                        <a:rPr lang="zh-CN" altLang="en-US"/>
                        <a:t>java.util.Date</a:t>
                      </a:r>
                      <a:endParaRPr lang="zh-CN" altLang="en-US"/>
                    </a:p>
                  </a:txBody>
                  <a:tcPr/>
                </a:tc>
                <a:tc>
                  <a:txBody>
                    <a:bodyPr/>
                    <a:p>
                      <a:pPr>
                        <a:buNone/>
                      </a:pPr>
                      <a:r>
                        <a:rPr lang="zh-CN" altLang="en-US"/>
                        <a:t>DATE</a:t>
                      </a:r>
                      <a:endParaRPr lang="zh-CN" altLang="en-US"/>
                    </a:p>
                  </a:txBody>
                  <a:tcPr/>
                </a:tc>
              </a:tr>
              <a:tr h="508635">
                <a:tc>
                  <a:txBody>
                    <a:bodyPr/>
                    <a:p>
                      <a:pPr>
                        <a:buNone/>
                      </a:pPr>
                      <a:r>
                        <a:rPr lang="zh-CN" altLang="en-US"/>
                        <a:t>TimeOnlyTypeHandler</a:t>
                      </a:r>
                      <a:endParaRPr lang="zh-CN" altLang="en-US"/>
                    </a:p>
                  </a:txBody>
                  <a:tcPr/>
                </a:tc>
                <a:tc>
                  <a:txBody>
                    <a:bodyPr/>
                    <a:p>
                      <a:pPr>
                        <a:buNone/>
                      </a:pPr>
                      <a:r>
                        <a:rPr lang="zh-CN" altLang="en-US"/>
                        <a:t>java.util.Date</a:t>
                      </a:r>
                      <a:endParaRPr lang="zh-CN" altLang="en-US"/>
                    </a:p>
                  </a:txBody>
                  <a:tcPr/>
                </a:tc>
                <a:tc>
                  <a:txBody>
                    <a:bodyPr/>
                    <a:p>
                      <a:pPr>
                        <a:buNone/>
                      </a:pPr>
                      <a:r>
                        <a:rPr lang="zh-CN" altLang="en-US"/>
                        <a:t>TIME</a:t>
                      </a:r>
                      <a:endParaRPr lang="zh-CN" altLang="en-US"/>
                    </a:p>
                  </a:txBody>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类型处理器（typeHandlers）</a:t>
            </a:r>
            <a:endParaRPr lang="zh-CN" altLang="en-US"/>
          </a:p>
        </p:txBody>
      </p:sp>
      <p:graphicFrame>
        <p:nvGraphicFramePr>
          <p:cNvPr id="4" name="内容占位符 3"/>
          <p:cNvGraphicFramePr/>
          <p:nvPr>
            <p:ph idx="1"/>
            <p:custDataLst>
              <p:tags r:id="rId1"/>
            </p:custDataLst>
          </p:nvPr>
        </p:nvGraphicFramePr>
        <p:xfrm>
          <a:off x="669883" y="952508"/>
          <a:ext cx="10852785" cy="5732780"/>
        </p:xfrm>
        <a:graphic>
          <a:graphicData uri="http://schemas.openxmlformats.org/drawingml/2006/table">
            <a:tbl>
              <a:tblPr firstRow="1" bandRow="1">
                <a:tableStyleId>{5C22544A-7EE6-4342-B048-85BDC9FD1C3A}</a:tableStyleId>
              </a:tblPr>
              <a:tblGrid>
                <a:gridCol w="3617595"/>
                <a:gridCol w="3617595"/>
                <a:gridCol w="3617595"/>
              </a:tblGrid>
              <a:tr h="384810">
                <a:tc>
                  <a:txBody>
                    <a:bodyPr/>
                    <a:p>
                      <a:pPr>
                        <a:buNone/>
                      </a:pPr>
                      <a:r>
                        <a:rPr lang="zh-CN" altLang="en-US"/>
                        <a:t>类型处理器</a:t>
                      </a:r>
                      <a:endParaRPr lang="zh-CN" altLang="en-US"/>
                    </a:p>
                  </a:txBody>
                  <a:tcPr/>
                </a:tc>
                <a:tc>
                  <a:txBody>
                    <a:bodyPr/>
                    <a:p>
                      <a:pPr>
                        <a:buNone/>
                      </a:pPr>
                      <a:r>
                        <a:rPr lang="zh-CN" altLang="en-US"/>
                        <a:t>Java 类型</a:t>
                      </a:r>
                      <a:endParaRPr lang="zh-CN" altLang="en-US"/>
                    </a:p>
                  </a:txBody>
                  <a:tcPr/>
                </a:tc>
                <a:tc>
                  <a:txBody>
                    <a:bodyPr/>
                    <a:p>
                      <a:pPr>
                        <a:buNone/>
                      </a:pPr>
                      <a:r>
                        <a:rPr lang="zh-CN" altLang="en-US"/>
                        <a:t>JDBC 类型</a:t>
                      </a:r>
                      <a:endParaRPr lang="zh-CN" altLang="en-US"/>
                    </a:p>
                  </a:txBody>
                  <a:tcPr/>
                </a:tc>
              </a:tr>
              <a:tr h="386080">
                <a:tc>
                  <a:txBody>
                    <a:bodyPr/>
                    <a:p>
                      <a:pPr>
                        <a:buNone/>
                      </a:pPr>
                      <a:r>
                        <a:rPr lang="zh-CN" altLang="en-US"/>
                        <a:t>SqlTimestampTypeHandler</a:t>
                      </a:r>
                      <a:endParaRPr lang="zh-CN" altLang="en-US"/>
                    </a:p>
                  </a:txBody>
                  <a:tcPr/>
                </a:tc>
                <a:tc>
                  <a:txBody>
                    <a:bodyPr/>
                    <a:p>
                      <a:pPr>
                        <a:buNone/>
                      </a:pPr>
                      <a:r>
                        <a:rPr lang="zh-CN" altLang="en-US"/>
                        <a:t>java.sql.Timestamp</a:t>
                      </a:r>
                      <a:endParaRPr lang="zh-CN" altLang="en-US"/>
                    </a:p>
                  </a:txBody>
                  <a:tcPr/>
                </a:tc>
                <a:tc>
                  <a:txBody>
                    <a:bodyPr/>
                    <a:p>
                      <a:pPr>
                        <a:buNone/>
                      </a:pPr>
                      <a:r>
                        <a:rPr lang="zh-CN" altLang="en-US"/>
                        <a:t>TIMESTAMP</a:t>
                      </a:r>
                      <a:endParaRPr lang="zh-CN" altLang="en-US"/>
                    </a:p>
                  </a:txBody>
                  <a:tcPr/>
                </a:tc>
              </a:tr>
              <a:tr h="384810">
                <a:tc>
                  <a:txBody>
                    <a:bodyPr/>
                    <a:p>
                      <a:pPr>
                        <a:buNone/>
                      </a:pPr>
                      <a:r>
                        <a:rPr lang="zh-CN" altLang="en-US"/>
                        <a:t>SqlDateTypeHandler</a:t>
                      </a:r>
                      <a:endParaRPr lang="zh-CN" altLang="en-US"/>
                    </a:p>
                  </a:txBody>
                  <a:tcPr/>
                </a:tc>
                <a:tc>
                  <a:txBody>
                    <a:bodyPr/>
                    <a:p>
                      <a:pPr>
                        <a:buNone/>
                      </a:pPr>
                      <a:r>
                        <a:rPr lang="zh-CN" altLang="en-US"/>
                        <a:t>java.sql.Date</a:t>
                      </a:r>
                      <a:endParaRPr lang="zh-CN" altLang="en-US"/>
                    </a:p>
                  </a:txBody>
                  <a:tcPr/>
                </a:tc>
                <a:tc>
                  <a:txBody>
                    <a:bodyPr/>
                    <a:p>
                      <a:pPr>
                        <a:buNone/>
                      </a:pPr>
                      <a:r>
                        <a:rPr lang="zh-CN" altLang="en-US"/>
                        <a:t>DATE</a:t>
                      </a:r>
                      <a:endParaRPr lang="zh-CN" altLang="en-US"/>
                    </a:p>
                  </a:txBody>
                  <a:tcPr/>
                </a:tc>
              </a:tr>
              <a:tr h="508635">
                <a:tc>
                  <a:txBody>
                    <a:bodyPr/>
                    <a:p>
                      <a:pPr>
                        <a:buNone/>
                      </a:pPr>
                      <a:r>
                        <a:rPr lang="zh-CN" altLang="en-US"/>
                        <a:t>SqlTimeTypeHandler</a:t>
                      </a:r>
                      <a:endParaRPr lang="zh-CN" altLang="en-US"/>
                    </a:p>
                  </a:txBody>
                  <a:tcPr/>
                </a:tc>
                <a:tc>
                  <a:txBody>
                    <a:bodyPr/>
                    <a:p>
                      <a:pPr>
                        <a:buNone/>
                      </a:pPr>
                      <a:r>
                        <a:rPr lang="zh-CN" altLang="en-US"/>
                        <a:t>java.sql.Time</a:t>
                      </a:r>
                      <a:endParaRPr lang="zh-CN" altLang="en-US"/>
                    </a:p>
                  </a:txBody>
                  <a:tcPr/>
                </a:tc>
                <a:tc>
                  <a:txBody>
                    <a:bodyPr/>
                    <a:p>
                      <a:pPr>
                        <a:buNone/>
                      </a:pPr>
                      <a:r>
                        <a:rPr lang="zh-CN" altLang="en-US"/>
                        <a:t>TIME</a:t>
                      </a:r>
                      <a:endParaRPr lang="zh-CN" altLang="en-US"/>
                    </a:p>
                  </a:txBody>
                  <a:tcPr/>
                </a:tc>
              </a:tr>
              <a:tr h="508635">
                <a:tc>
                  <a:txBody>
                    <a:bodyPr/>
                    <a:p>
                      <a:pPr>
                        <a:buNone/>
                      </a:pPr>
                      <a:r>
                        <a:rPr lang="zh-CN" altLang="en-US"/>
                        <a:t>ObjectTypeHandler</a:t>
                      </a:r>
                      <a:endParaRPr lang="zh-CN" altLang="en-US"/>
                    </a:p>
                  </a:txBody>
                  <a:tcPr/>
                </a:tc>
                <a:tc>
                  <a:txBody>
                    <a:bodyPr/>
                    <a:p>
                      <a:pPr>
                        <a:buNone/>
                      </a:pPr>
                      <a:r>
                        <a:rPr lang="zh-CN" altLang="en-US"/>
                        <a:t>Any</a:t>
                      </a:r>
                      <a:endParaRPr lang="zh-CN" altLang="en-US"/>
                    </a:p>
                  </a:txBody>
                  <a:tcPr/>
                </a:tc>
                <a:tc>
                  <a:txBody>
                    <a:bodyPr/>
                    <a:p>
                      <a:pPr>
                        <a:buNone/>
                      </a:pPr>
                      <a:r>
                        <a:rPr lang="zh-CN" altLang="en-US"/>
                        <a:t>OTHER 或未指定类型</a:t>
                      </a:r>
                      <a:endParaRPr lang="zh-CN" altLang="en-US"/>
                    </a:p>
                  </a:txBody>
                  <a:tcPr/>
                </a:tc>
              </a:tr>
              <a:tr h="508635">
                <a:tc>
                  <a:txBody>
                    <a:bodyPr/>
                    <a:p>
                      <a:pPr>
                        <a:buNone/>
                      </a:pPr>
                      <a:r>
                        <a:rPr lang="zh-CN" altLang="en-US"/>
                        <a:t>EnumTypeHandler</a:t>
                      </a:r>
                      <a:endParaRPr lang="zh-CN" altLang="en-US"/>
                    </a:p>
                  </a:txBody>
                  <a:tcPr/>
                </a:tc>
                <a:tc>
                  <a:txBody>
                    <a:bodyPr/>
                    <a:p>
                      <a:pPr>
                        <a:buNone/>
                      </a:pPr>
                      <a:r>
                        <a:rPr lang="zh-CN" altLang="en-US"/>
                        <a:t>Enumeration Type</a:t>
                      </a:r>
                      <a:endParaRPr lang="zh-CN" altLang="en-US"/>
                    </a:p>
                  </a:txBody>
                  <a:tcPr/>
                </a:tc>
                <a:tc>
                  <a:txBody>
                    <a:bodyPr/>
                    <a:p>
                      <a:pPr>
                        <a:buNone/>
                      </a:pPr>
                      <a:r>
                        <a:rPr lang="zh-CN" altLang="en-US"/>
                        <a:t>VARCHAR 或任何兼容的字符串类型，用来存储枚举的名称（而不是索引序数值）</a:t>
                      </a:r>
                      <a:endParaRPr lang="zh-CN" altLang="en-US"/>
                    </a:p>
                  </a:txBody>
                  <a:tcPr/>
                </a:tc>
              </a:tr>
              <a:tr h="508000">
                <a:tc>
                  <a:txBody>
                    <a:bodyPr/>
                    <a:p>
                      <a:pPr>
                        <a:buNone/>
                      </a:pPr>
                      <a:r>
                        <a:rPr lang="zh-CN" altLang="en-US"/>
                        <a:t>EnumOrdinalTypeHandler</a:t>
                      </a:r>
                      <a:endParaRPr lang="zh-CN" altLang="en-US"/>
                    </a:p>
                  </a:txBody>
                  <a:tcPr/>
                </a:tc>
                <a:tc>
                  <a:txBody>
                    <a:bodyPr/>
                    <a:p>
                      <a:pPr>
                        <a:buNone/>
                      </a:pPr>
                      <a:r>
                        <a:rPr lang="zh-CN" altLang="en-US"/>
                        <a:t>Enumeration Type</a:t>
                      </a:r>
                      <a:endParaRPr lang="zh-CN" altLang="en-US"/>
                    </a:p>
                  </a:txBody>
                  <a:tcPr/>
                </a:tc>
                <a:tc>
                  <a:txBody>
                    <a:bodyPr/>
                    <a:p>
                      <a:pPr>
                        <a:buNone/>
                      </a:pPr>
                      <a:r>
                        <a:rPr lang="zh-CN" altLang="en-US"/>
                        <a:t>任何兼容的 NUMERIC 或 DOUBLE 类型，用来存储枚举的序数值（而不是名称）。</a:t>
                      </a:r>
                      <a:endParaRPr lang="zh-CN" altLang="en-US"/>
                    </a:p>
                  </a:txBody>
                  <a:tcPr/>
                </a:tc>
              </a:tr>
              <a:tr h="508635">
                <a:tc>
                  <a:txBody>
                    <a:bodyPr/>
                    <a:p>
                      <a:pPr>
                        <a:buNone/>
                      </a:pPr>
                      <a:r>
                        <a:rPr lang="zh-CN" altLang="en-US"/>
                        <a:t>SqlxmlTypeHandler</a:t>
                      </a:r>
                      <a:endParaRPr lang="zh-CN" altLang="en-US"/>
                    </a:p>
                  </a:txBody>
                  <a:tcPr/>
                </a:tc>
                <a:tc>
                  <a:txBody>
                    <a:bodyPr/>
                    <a:p>
                      <a:pPr>
                        <a:buNone/>
                      </a:pPr>
                      <a:r>
                        <a:rPr lang="zh-CN" altLang="en-US"/>
                        <a:t>java.lang.String</a:t>
                      </a:r>
                      <a:endParaRPr lang="zh-CN" altLang="en-US"/>
                    </a:p>
                  </a:txBody>
                  <a:tcPr/>
                </a:tc>
                <a:tc>
                  <a:txBody>
                    <a:bodyPr/>
                    <a:p>
                      <a:pPr>
                        <a:buNone/>
                      </a:pPr>
                      <a:r>
                        <a:rPr lang="zh-CN" altLang="en-US"/>
                        <a:t>SQLXML</a:t>
                      </a:r>
                      <a:endParaRPr lang="zh-CN" altLang="en-US"/>
                    </a:p>
                  </a:txBody>
                  <a:tcPr/>
                </a:tc>
              </a:tr>
              <a:tr h="508635">
                <a:tc>
                  <a:txBody>
                    <a:bodyPr/>
                    <a:p>
                      <a:pPr>
                        <a:buNone/>
                      </a:pPr>
                      <a:r>
                        <a:rPr lang="zh-CN" altLang="en-US"/>
                        <a:t>InstantTypeHandler</a:t>
                      </a:r>
                      <a:endParaRPr lang="zh-CN" altLang="en-US"/>
                    </a:p>
                  </a:txBody>
                  <a:tcPr/>
                </a:tc>
                <a:tc>
                  <a:txBody>
                    <a:bodyPr/>
                    <a:p>
                      <a:pPr>
                        <a:buNone/>
                      </a:pPr>
                      <a:r>
                        <a:rPr lang="zh-CN" altLang="en-US"/>
                        <a:t>java.time.Instant</a:t>
                      </a:r>
                      <a:endParaRPr lang="zh-CN" altLang="en-US"/>
                    </a:p>
                  </a:txBody>
                  <a:tcPr/>
                </a:tc>
                <a:tc>
                  <a:txBody>
                    <a:bodyPr/>
                    <a:p>
                      <a:pPr>
                        <a:buNone/>
                      </a:pPr>
                      <a:r>
                        <a:rPr lang="zh-CN" altLang="en-US"/>
                        <a:t>TIMESTAMP</a:t>
                      </a:r>
                      <a:endParaRPr lang="zh-CN" altLang="en-US"/>
                    </a:p>
                  </a:txBody>
                  <a:tcPr/>
                </a:tc>
              </a:tr>
              <a:tr h="508635">
                <a:tc>
                  <a:txBody>
                    <a:bodyPr/>
                    <a:p>
                      <a:pPr>
                        <a:buNone/>
                      </a:pPr>
                      <a:r>
                        <a:rPr lang="zh-CN" altLang="en-US"/>
                        <a:t>LocalDateTimeTypeHandler</a:t>
                      </a:r>
                      <a:endParaRPr lang="zh-CN" altLang="en-US"/>
                    </a:p>
                  </a:txBody>
                  <a:tcPr/>
                </a:tc>
                <a:tc>
                  <a:txBody>
                    <a:bodyPr/>
                    <a:p>
                      <a:pPr>
                        <a:buNone/>
                      </a:pPr>
                      <a:r>
                        <a:rPr lang="zh-CN" altLang="en-US"/>
                        <a:t>java.time.LocalDateTime</a:t>
                      </a:r>
                      <a:endParaRPr lang="zh-CN" altLang="en-US"/>
                    </a:p>
                  </a:txBody>
                  <a:tcPr/>
                </a:tc>
                <a:tc>
                  <a:txBody>
                    <a:bodyPr/>
                    <a:p>
                      <a:pPr>
                        <a:buNone/>
                      </a:pPr>
                      <a:r>
                        <a:rPr lang="zh-CN" altLang="en-US"/>
                        <a:t>TIMESTAMP</a:t>
                      </a:r>
                      <a:endParaRPr lang="zh-CN" altLang="en-US"/>
                    </a:p>
                  </a:txBody>
                  <a:tcPr/>
                </a:tc>
              </a:tr>
              <a:tr h="508635">
                <a:tc>
                  <a:txBody>
                    <a:bodyPr/>
                    <a:p>
                      <a:pPr>
                        <a:buNone/>
                      </a:pPr>
                      <a:r>
                        <a:rPr lang="zh-CN" altLang="en-US"/>
                        <a:t>LocalDateTypeHandler</a:t>
                      </a:r>
                      <a:endParaRPr lang="zh-CN" altLang="en-US"/>
                    </a:p>
                  </a:txBody>
                  <a:tcPr/>
                </a:tc>
                <a:tc>
                  <a:txBody>
                    <a:bodyPr/>
                    <a:p>
                      <a:pPr>
                        <a:buNone/>
                      </a:pPr>
                      <a:r>
                        <a:rPr lang="zh-CN" altLang="en-US"/>
                        <a:t>java.time.LocalDate</a:t>
                      </a:r>
                      <a:endParaRPr lang="zh-CN" altLang="en-US"/>
                    </a:p>
                  </a:txBody>
                  <a:tcPr/>
                </a:tc>
                <a:tc>
                  <a:txBody>
                    <a:bodyPr/>
                    <a:p>
                      <a:pPr>
                        <a:buNone/>
                      </a:pPr>
                      <a:r>
                        <a:rPr lang="zh-CN" altLang="en-US"/>
                        <a:t>DATE</a:t>
                      </a:r>
                      <a:endParaRPr lang="zh-CN" altLang="en-US"/>
                    </a:p>
                  </a:txBody>
                  <a:tcPr/>
                </a:tc>
              </a:tr>
              <a:tr h="508635">
                <a:tc>
                  <a:txBody>
                    <a:bodyPr/>
                    <a:p>
                      <a:pPr>
                        <a:buNone/>
                      </a:pPr>
                      <a:r>
                        <a:rPr lang="zh-CN" altLang="en-US"/>
                        <a:t>LocalTimeTypeHandler</a:t>
                      </a:r>
                      <a:endParaRPr lang="zh-CN" altLang="en-US"/>
                    </a:p>
                  </a:txBody>
                  <a:tcPr/>
                </a:tc>
                <a:tc>
                  <a:txBody>
                    <a:bodyPr/>
                    <a:p>
                      <a:pPr>
                        <a:buNone/>
                      </a:pPr>
                      <a:r>
                        <a:rPr lang="zh-CN" altLang="en-US"/>
                        <a:t>java.time.LocalTime</a:t>
                      </a:r>
                      <a:endParaRPr lang="zh-CN" altLang="en-US"/>
                    </a:p>
                  </a:txBody>
                  <a:tcPr/>
                </a:tc>
                <a:tc>
                  <a:txBody>
                    <a:bodyPr/>
                    <a:p>
                      <a:pPr>
                        <a:buNone/>
                      </a:pPr>
                      <a:r>
                        <a:rPr lang="zh-CN" altLang="en-US"/>
                        <a:t>TIME</a:t>
                      </a:r>
                      <a:endParaRPr lang="zh-CN" altLang="en-US"/>
                    </a:p>
                  </a:txBody>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类型处理器（typeHandlers）</a:t>
            </a:r>
            <a:endParaRPr lang="zh-CN" altLang="en-US"/>
          </a:p>
        </p:txBody>
      </p:sp>
      <p:graphicFrame>
        <p:nvGraphicFramePr>
          <p:cNvPr id="4" name="内容占位符 3"/>
          <p:cNvGraphicFramePr/>
          <p:nvPr>
            <p:ph idx="1"/>
            <p:custDataLst>
              <p:tags r:id="rId1"/>
            </p:custDataLst>
          </p:nvPr>
        </p:nvGraphicFramePr>
        <p:xfrm>
          <a:off x="669883" y="952508"/>
          <a:ext cx="10852785" cy="5732780"/>
        </p:xfrm>
        <a:graphic>
          <a:graphicData uri="http://schemas.openxmlformats.org/drawingml/2006/table">
            <a:tbl>
              <a:tblPr firstRow="1" bandRow="1">
                <a:tableStyleId>{5C22544A-7EE6-4342-B048-85BDC9FD1C3A}</a:tableStyleId>
              </a:tblPr>
              <a:tblGrid>
                <a:gridCol w="3617595"/>
                <a:gridCol w="3617595"/>
                <a:gridCol w="3617595"/>
              </a:tblGrid>
              <a:tr h="384810">
                <a:tc>
                  <a:txBody>
                    <a:bodyPr/>
                    <a:p>
                      <a:pPr>
                        <a:buNone/>
                      </a:pPr>
                      <a:r>
                        <a:rPr lang="zh-CN" altLang="en-US"/>
                        <a:t>类型处理器</a:t>
                      </a:r>
                      <a:endParaRPr lang="zh-CN" altLang="en-US"/>
                    </a:p>
                  </a:txBody>
                  <a:tcPr/>
                </a:tc>
                <a:tc>
                  <a:txBody>
                    <a:bodyPr/>
                    <a:p>
                      <a:pPr>
                        <a:buNone/>
                      </a:pPr>
                      <a:r>
                        <a:rPr lang="zh-CN" altLang="en-US"/>
                        <a:t>Java 类型</a:t>
                      </a:r>
                      <a:endParaRPr lang="zh-CN" altLang="en-US"/>
                    </a:p>
                  </a:txBody>
                  <a:tcPr/>
                </a:tc>
                <a:tc>
                  <a:txBody>
                    <a:bodyPr/>
                    <a:p>
                      <a:pPr>
                        <a:buNone/>
                      </a:pPr>
                      <a:r>
                        <a:rPr lang="zh-CN" altLang="en-US"/>
                        <a:t>JDBC 类型</a:t>
                      </a:r>
                      <a:endParaRPr lang="zh-CN" altLang="en-US"/>
                    </a:p>
                  </a:txBody>
                  <a:tcPr/>
                </a:tc>
              </a:tr>
              <a:tr h="386080">
                <a:tc>
                  <a:txBody>
                    <a:bodyPr/>
                    <a:p>
                      <a:pPr>
                        <a:buNone/>
                      </a:pPr>
                      <a:r>
                        <a:rPr lang="zh-CN" altLang="en-US"/>
                        <a:t>OffsetDateTimeTypeHandler</a:t>
                      </a:r>
                      <a:endParaRPr lang="zh-CN" altLang="en-US"/>
                    </a:p>
                  </a:txBody>
                  <a:tcPr/>
                </a:tc>
                <a:tc>
                  <a:txBody>
                    <a:bodyPr/>
                    <a:p>
                      <a:pPr>
                        <a:buNone/>
                      </a:pPr>
                      <a:r>
                        <a:rPr lang="zh-CN" altLang="en-US"/>
                        <a:t>java.time.OffsetDateTime</a:t>
                      </a:r>
                      <a:endParaRPr lang="zh-CN" altLang="en-US"/>
                    </a:p>
                  </a:txBody>
                  <a:tcPr/>
                </a:tc>
                <a:tc>
                  <a:txBody>
                    <a:bodyPr/>
                    <a:p>
                      <a:pPr>
                        <a:buNone/>
                      </a:pPr>
                      <a:r>
                        <a:rPr lang="zh-CN" altLang="en-US"/>
                        <a:t>TIMESTAMP</a:t>
                      </a:r>
                      <a:endParaRPr lang="zh-CN" altLang="en-US"/>
                    </a:p>
                  </a:txBody>
                  <a:tcPr/>
                </a:tc>
              </a:tr>
              <a:tr h="384810">
                <a:tc>
                  <a:txBody>
                    <a:bodyPr/>
                    <a:p>
                      <a:pPr>
                        <a:buNone/>
                      </a:pPr>
                      <a:r>
                        <a:rPr lang="zh-CN" altLang="en-US"/>
                        <a:t>OffsetTimeTypeHandler</a:t>
                      </a:r>
                      <a:endParaRPr lang="zh-CN" altLang="en-US"/>
                    </a:p>
                  </a:txBody>
                  <a:tcPr/>
                </a:tc>
                <a:tc>
                  <a:txBody>
                    <a:bodyPr/>
                    <a:p>
                      <a:pPr>
                        <a:buNone/>
                      </a:pPr>
                      <a:r>
                        <a:rPr lang="zh-CN" altLang="en-US"/>
                        <a:t>java.time.OffsetTime</a:t>
                      </a:r>
                      <a:endParaRPr lang="zh-CN" altLang="en-US"/>
                    </a:p>
                  </a:txBody>
                  <a:tcPr/>
                </a:tc>
                <a:tc>
                  <a:txBody>
                    <a:bodyPr/>
                    <a:p>
                      <a:pPr>
                        <a:buNone/>
                      </a:pPr>
                      <a:r>
                        <a:rPr lang="zh-CN" altLang="en-US"/>
                        <a:t>TIME</a:t>
                      </a:r>
                      <a:endParaRPr lang="zh-CN" altLang="en-US"/>
                    </a:p>
                  </a:txBody>
                  <a:tcPr/>
                </a:tc>
              </a:tr>
              <a:tr h="508635">
                <a:tc>
                  <a:txBody>
                    <a:bodyPr/>
                    <a:p>
                      <a:pPr>
                        <a:buNone/>
                      </a:pPr>
                      <a:r>
                        <a:rPr lang="zh-CN" altLang="en-US"/>
                        <a:t>ZonedDateTimeTypeHandler</a:t>
                      </a:r>
                      <a:endParaRPr lang="zh-CN" altLang="en-US"/>
                    </a:p>
                  </a:txBody>
                  <a:tcPr/>
                </a:tc>
                <a:tc>
                  <a:txBody>
                    <a:bodyPr/>
                    <a:p>
                      <a:pPr>
                        <a:buNone/>
                      </a:pPr>
                      <a:r>
                        <a:rPr lang="zh-CN" altLang="en-US"/>
                        <a:t>java.time.ZonedDateTime</a:t>
                      </a:r>
                      <a:endParaRPr lang="zh-CN" altLang="en-US"/>
                    </a:p>
                  </a:txBody>
                  <a:tcPr/>
                </a:tc>
                <a:tc>
                  <a:txBody>
                    <a:bodyPr/>
                    <a:p>
                      <a:pPr>
                        <a:buNone/>
                      </a:pPr>
                      <a:r>
                        <a:rPr lang="zh-CN" altLang="en-US"/>
                        <a:t>TIMESTAMP</a:t>
                      </a:r>
                      <a:endParaRPr lang="zh-CN" altLang="en-US"/>
                    </a:p>
                  </a:txBody>
                  <a:tcPr/>
                </a:tc>
              </a:tr>
              <a:tr h="508635">
                <a:tc>
                  <a:txBody>
                    <a:bodyPr/>
                    <a:p>
                      <a:pPr>
                        <a:buNone/>
                      </a:pPr>
                      <a:r>
                        <a:rPr lang="zh-CN" altLang="en-US"/>
                        <a:t>YearTypeHandler</a:t>
                      </a:r>
                      <a:endParaRPr lang="zh-CN" altLang="en-US"/>
                    </a:p>
                  </a:txBody>
                  <a:tcPr/>
                </a:tc>
                <a:tc>
                  <a:txBody>
                    <a:bodyPr/>
                    <a:p>
                      <a:pPr>
                        <a:buNone/>
                      </a:pPr>
                      <a:r>
                        <a:rPr lang="zh-CN" altLang="en-US"/>
                        <a:t>java.time.Year</a:t>
                      </a:r>
                      <a:endParaRPr lang="zh-CN" altLang="en-US"/>
                    </a:p>
                  </a:txBody>
                  <a:tcPr/>
                </a:tc>
                <a:tc>
                  <a:txBody>
                    <a:bodyPr/>
                    <a:p>
                      <a:pPr>
                        <a:buNone/>
                      </a:pPr>
                      <a:r>
                        <a:rPr lang="zh-CN" altLang="en-US"/>
                        <a:t>INTEGER</a:t>
                      </a:r>
                      <a:endParaRPr lang="zh-CN" altLang="en-US"/>
                    </a:p>
                  </a:txBody>
                  <a:tcPr/>
                </a:tc>
              </a:tr>
              <a:tr h="508635">
                <a:tc>
                  <a:txBody>
                    <a:bodyPr/>
                    <a:p>
                      <a:pPr>
                        <a:buNone/>
                      </a:pPr>
                      <a:r>
                        <a:rPr lang="zh-CN" altLang="en-US"/>
                        <a:t>MonthTypeHandler</a:t>
                      </a:r>
                      <a:endParaRPr lang="zh-CN" altLang="en-US"/>
                    </a:p>
                  </a:txBody>
                  <a:tcPr/>
                </a:tc>
                <a:tc>
                  <a:txBody>
                    <a:bodyPr/>
                    <a:p>
                      <a:pPr>
                        <a:buNone/>
                      </a:pPr>
                      <a:r>
                        <a:rPr lang="zh-CN" altLang="en-US"/>
                        <a:t>java.time.Month</a:t>
                      </a:r>
                      <a:endParaRPr lang="zh-CN" altLang="en-US"/>
                    </a:p>
                  </a:txBody>
                  <a:tcPr/>
                </a:tc>
                <a:tc>
                  <a:txBody>
                    <a:bodyPr/>
                    <a:p>
                      <a:pPr>
                        <a:buNone/>
                      </a:pPr>
                      <a:r>
                        <a:rPr lang="zh-CN" altLang="en-US"/>
                        <a:t>INTEGER</a:t>
                      </a:r>
                      <a:endParaRPr lang="zh-CN" altLang="en-US"/>
                    </a:p>
                  </a:txBody>
                  <a:tcPr/>
                </a:tc>
              </a:tr>
              <a:tr h="508000">
                <a:tc>
                  <a:txBody>
                    <a:bodyPr/>
                    <a:p>
                      <a:pPr>
                        <a:buNone/>
                      </a:pPr>
                      <a:r>
                        <a:rPr lang="zh-CN" altLang="en-US"/>
                        <a:t>YearMonthTypeHandler</a:t>
                      </a:r>
                      <a:endParaRPr lang="zh-CN" altLang="en-US"/>
                    </a:p>
                  </a:txBody>
                  <a:tcPr/>
                </a:tc>
                <a:tc>
                  <a:txBody>
                    <a:bodyPr/>
                    <a:p>
                      <a:pPr>
                        <a:buNone/>
                      </a:pPr>
                      <a:r>
                        <a:rPr lang="zh-CN" altLang="en-US"/>
                        <a:t>java.time.YearMonth</a:t>
                      </a:r>
                      <a:endParaRPr lang="zh-CN" altLang="en-US"/>
                    </a:p>
                  </a:txBody>
                  <a:tcPr/>
                </a:tc>
                <a:tc>
                  <a:txBody>
                    <a:bodyPr/>
                    <a:p>
                      <a:pPr>
                        <a:buNone/>
                      </a:pPr>
                      <a:r>
                        <a:rPr lang="zh-CN" altLang="en-US"/>
                        <a:t>VARCHAR 或 LONGVARCHAR</a:t>
                      </a:r>
                      <a:endParaRPr lang="zh-CN" altLang="en-US"/>
                    </a:p>
                  </a:txBody>
                  <a:tcPr/>
                </a:tc>
              </a:tr>
              <a:tr h="508635">
                <a:tc>
                  <a:txBody>
                    <a:bodyPr/>
                    <a:p>
                      <a:pPr>
                        <a:buNone/>
                      </a:pPr>
                      <a:r>
                        <a:rPr lang="zh-CN" altLang="en-US"/>
                        <a:t>JapaneseDateTypeHandler</a:t>
                      </a:r>
                      <a:endParaRPr lang="zh-CN" altLang="en-US"/>
                    </a:p>
                  </a:txBody>
                  <a:tcPr/>
                </a:tc>
                <a:tc>
                  <a:txBody>
                    <a:bodyPr/>
                    <a:p>
                      <a:pPr>
                        <a:buNone/>
                      </a:pPr>
                      <a:r>
                        <a:rPr lang="zh-CN" altLang="en-US"/>
                        <a:t>java.time.chrono.JapaneseDate</a:t>
                      </a:r>
                      <a:endParaRPr lang="zh-CN" altLang="en-US"/>
                    </a:p>
                  </a:txBody>
                  <a:tcPr/>
                </a:tc>
                <a:tc>
                  <a:txBody>
                    <a:bodyPr/>
                    <a:p>
                      <a:pPr>
                        <a:buNone/>
                      </a:pPr>
                      <a:r>
                        <a:rPr lang="zh-CN" altLang="en-US"/>
                        <a:t>DATE</a:t>
                      </a:r>
                      <a:endParaRPr lang="zh-CN" altLang="en-US"/>
                    </a:p>
                  </a:txBody>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类型处理器（typeHandlers）</a:t>
            </a:r>
            <a:br>
              <a:rPr lang="zh-CN" altLang="en-US"/>
            </a:br>
            <a:endParaRPr lang="zh-CN" altLang="en-US"/>
          </a:p>
        </p:txBody>
      </p:sp>
      <p:sp>
        <p:nvSpPr>
          <p:cNvPr id="3" name="内容占位符 2"/>
          <p:cNvSpPr>
            <a:spLocks noGrp="1"/>
          </p:cNvSpPr>
          <p:nvPr>
            <p:ph idx="1"/>
          </p:nvPr>
        </p:nvSpPr>
        <p:spPr/>
        <p:txBody>
          <a:bodyPr/>
          <a:p>
            <a:pPr>
              <a:lnSpc>
                <a:spcPct val="120000"/>
              </a:lnSpc>
            </a:pPr>
            <a:r>
              <a:rPr lang="zh-CN" altLang="en-US" sz="1600"/>
              <a:t> MyBatis 不会通过检测数据库元信息来决定使用哪种类型，所以你必须在参数和结果映射中指明字段是 VARCHAR 类型， 以使其能够绑定到正确的类型处理器上。这是因为 MyBatis 直到语句被执行时才清楚数据类型。</a:t>
            </a:r>
            <a:endParaRPr lang="zh-CN" altLang="en-US" sz="1600"/>
          </a:p>
          <a:p>
            <a:pPr>
              <a:lnSpc>
                <a:spcPct val="120000"/>
              </a:lnSpc>
            </a:pPr>
            <a:r>
              <a:rPr lang="zh-CN" altLang="en-US" sz="1600"/>
              <a:t>通过类型处理器的泛型，MyBatis 可以得知该类型处理器处理的 Java 类型，不过这种行为可以通过两种方法改变：</a:t>
            </a:r>
            <a:endParaRPr lang="zh-CN" altLang="en-US" sz="1600"/>
          </a:p>
          <a:p>
            <a:pPr lvl="1">
              <a:lnSpc>
                <a:spcPct val="120000"/>
              </a:lnSpc>
            </a:pPr>
            <a:r>
              <a:rPr lang="zh-CN" altLang="en-US" sz="1240"/>
              <a:t>在类型处理器的配置元素（typeHandler 元素）上增加一个 javaType 属性（比如：javaType="String"）；</a:t>
            </a:r>
            <a:endParaRPr lang="zh-CN" altLang="en-US" sz="1240"/>
          </a:p>
          <a:p>
            <a:pPr lvl="1">
              <a:lnSpc>
                <a:spcPct val="120000"/>
              </a:lnSpc>
            </a:pPr>
            <a:r>
              <a:rPr lang="zh-CN" altLang="en-US" sz="1240"/>
              <a:t>在类型处理器的类上增加一个 @MappedTypes 注解指定与其关联的 Java 类型列表。 如果在 javaType 属性中也同时指定，则注解上的配置将被忽略。</a:t>
            </a:r>
            <a:endParaRPr lang="zh-CN" altLang="en-US" sz="1240"/>
          </a:p>
          <a:p>
            <a:pPr>
              <a:lnSpc>
                <a:spcPct val="120000"/>
              </a:lnSpc>
            </a:pPr>
            <a:r>
              <a:rPr lang="zh-CN" altLang="en-US" sz="1600"/>
              <a:t>可以通过两种方式来指定关联的 JDBC 类型：</a:t>
            </a:r>
            <a:endParaRPr lang="zh-CN" altLang="en-US" sz="1600"/>
          </a:p>
          <a:p>
            <a:pPr lvl="1">
              <a:lnSpc>
                <a:spcPct val="120000"/>
              </a:lnSpc>
            </a:pPr>
            <a:r>
              <a:rPr lang="zh-CN" altLang="en-US" sz="1240"/>
              <a:t>在类型处理器的配置元素上增加一个 jdbcType 属性（比如：jdbcType="VARCHAR"）；</a:t>
            </a:r>
            <a:endParaRPr lang="zh-CN" altLang="en-US" sz="1240"/>
          </a:p>
          <a:p>
            <a:pPr lvl="1">
              <a:lnSpc>
                <a:spcPct val="120000"/>
              </a:lnSpc>
            </a:pPr>
            <a:r>
              <a:rPr lang="zh-CN" altLang="en-US" sz="1240"/>
              <a:t>在类型处理器的类上增加一个 @MappedJdbcTypes 注解指定与其关联的 JDBC 类型列表。 如果在 jdbcType 属性中也同时指定，则注解上的配置将被忽略。</a:t>
            </a:r>
            <a:endParaRPr lang="zh-CN" altLang="en-US" sz="1240"/>
          </a:p>
          <a:p>
            <a:pPr>
              <a:lnSpc>
                <a:spcPct val="120000"/>
              </a:lnSpc>
            </a:pPr>
            <a:r>
              <a:rPr lang="zh-CN" altLang="en-US" sz="1600"/>
              <a:t>当在 ResultMap 中决定使用哪种类型处理器时，此时 Java 类型是已知的（从结果类型中获得），但是 JDBC 类型是未知的。 因此 Mybatis 使用 javaType=[Java 类型], jdbcType=null 的组合来选择一个类型处理器。</a:t>
            </a:r>
            <a:endParaRPr lang="zh-CN" altLang="en-US"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对象工厂（objectFactory）</a:t>
            </a:r>
            <a:endParaRPr lang="zh-CN" altLang="en-US"/>
          </a:p>
        </p:txBody>
      </p:sp>
      <p:sp>
        <p:nvSpPr>
          <p:cNvPr id="3" name="内容占位符 2"/>
          <p:cNvSpPr>
            <a:spLocks noGrp="1"/>
          </p:cNvSpPr>
          <p:nvPr>
            <p:ph idx="1"/>
          </p:nvPr>
        </p:nvSpPr>
        <p:spPr/>
        <p:txBody>
          <a:bodyPr/>
          <a:p>
            <a:r>
              <a:rPr lang="zh-CN" altLang="en-US"/>
              <a:t>每次 MyBatis 创建结果对象的新实例时，它都会使用一个对象工厂（ObjectFactory）实例来完成实例化工作。 默认的对象工厂需要做的仅仅是实例化目标类，要么通过默认无参构造方法，要么通过存在的参数映射来调用带有参数的构造方法。 如果想覆盖对象工厂的默认行为，可以通过创建自己的对象工厂来实现。比如：</a:t>
            </a:r>
            <a:endParaRPr lang="zh-CN" altLang="en-US"/>
          </a:p>
          <a:p>
            <a:pPr marL="342900" lvl="1" indent="0">
              <a:buNone/>
            </a:pPr>
            <a:r>
              <a:rPr lang="zh-CN" altLang="en-US"/>
              <a:t>public class ExampleObjectFactory extends DefaultObjectFactory</a:t>
            </a:r>
            <a:r>
              <a:rPr lang="en-US" altLang="zh-CN"/>
              <a:t>{}</a:t>
            </a:r>
            <a:endParaRPr lang="en-US" altLang="zh-CN"/>
          </a:p>
          <a:p>
            <a:pPr marL="342900" lvl="1" indent="0">
              <a:buNone/>
            </a:pPr>
            <a:endParaRPr lang="zh-CN" altLang="en-US"/>
          </a:p>
          <a:p>
            <a:pPr marL="342900" lvl="1" indent="0">
              <a:buNone/>
            </a:pPr>
            <a:r>
              <a:rPr lang="zh-CN" altLang="en-US"/>
              <a:t>&lt;objectFactory type="org.mybatis.example.ExampleObjectFactory"&gt;</a:t>
            </a:r>
            <a:endParaRPr lang="zh-CN" altLang="en-US"/>
          </a:p>
          <a:p>
            <a:pPr marL="342900" lvl="1" indent="0">
              <a:buNone/>
            </a:pPr>
            <a:r>
              <a:rPr lang="zh-CN" altLang="en-US"/>
              <a:t>  &lt;property name="someProperty" value="100"/&gt;</a:t>
            </a:r>
            <a:endParaRPr lang="zh-CN" altLang="en-US"/>
          </a:p>
          <a:p>
            <a:pPr marL="342900" lvl="1" indent="0">
              <a:buNone/>
            </a:pPr>
            <a:r>
              <a:rPr lang="zh-CN" altLang="en-US"/>
              <a:t>&lt;/objectFactory&gt;</a:t>
            </a:r>
            <a:endParaRPr lang="zh-CN" altLang="en-US"/>
          </a:p>
          <a:p>
            <a:r>
              <a:rPr lang="zh-CN" altLang="en-US"/>
              <a:t>ObjectFactory 接口很简单，它包含两个创建实例用的方法，一个是处理默认无参构造方法的，另外一个是处理带参数的构造方法的。 另外，setProperties 方法可以被用来配置 ObjectFactory，在初始化你的 ObjectFactory 实例后， objectFactory 元素体中定义的属性会被传递给 setProperties 方法。</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configuration（配置）</a:t>
            </a:r>
            <a:endParaRPr lang="zh-CN" altLang="en-US"/>
          </a:p>
        </p:txBody>
      </p:sp>
      <p:sp>
        <p:nvSpPr>
          <p:cNvPr id="3" name="内容占位符 2"/>
          <p:cNvSpPr>
            <a:spLocks noGrp="1"/>
          </p:cNvSpPr>
          <p:nvPr>
            <p:ph idx="1"/>
          </p:nvPr>
        </p:nvSpPr>
        <p:spPr/>
        <p:txBody>
          <a:bodyPr/>
          <a:p>
            <a:r>
              <a:rPr lang="zh-CN" altLang="en-US"/>
              <a:t>属性（properties）</a:t>
            </a:r>
            <a:endParaRPr lang="zh-CN" altLang="en-US"/>
          </a:p>
          <a:p>
            <a:r>
              <a:rPr lang="zh-CN" altLang="en-US"/>
              <a:t>设置（settings）</a:t>
            </a:r>
            <a:endParaRPr lang="zh-CN" altLang="en-US"/>
          </a:p>
          <a:p>
            <a:r>
              <a:rPr lang="zh-CN" altLang="en-US"/>
              <a:t>类型别名（typeAliases）</a:t>
            </a:r>
            <a:endParaRPr lang="zh-CN" altLang="en-US"/>
          </a:p>
          <a:p>
            <a:r>
              <a:rPr lang="zh-CN" altLang="en-US"/>
              <a:t>类型处理器（typeHandlers）</a:t>
            </a:r>
            <a:endParaRPr lang="zh-CN" altLang="en-US"/>
          </a:p>
          <a:p>
            <a:r>
              <a:rPr lang="zh-CN" altLang="en-US"/>
              <a:t>对象工厂（objectFactory）</a:t>
            </a:r>
            <a:endParaRPr lang="zh-CN" altLang="en-US"/>
          </a:p>
          <a:p>
            <a:r>
              <a:rPr lang="zh-CN" altLang="en-US"/>
              <a:t>插件（plugins）</a:t>
            </a:r>
            <a:endParaRPr lang="zh-CN" altLang="en-US"/>
          </a:p>
          <a:p>
            <a:r>
              <a:rPr lang="zh-CN" altLang="en-US"/>
              <a:t>环境配置（environments）</a:t>
            </a:r>
            <a:endParaRPr lang="zh-CN" altLang="en-US"/>
          </a:p>
          <a:p>
            <a:r>
              <a:rPr lang="zh-CN" altLang="en-US"/>
              <a:t>数据库厂商标识（databaseIdProvider）</a:t>
            </a:r>
            <a:endParaRPr lang="zh-CN" altLang="en-US"/>
          </a:p>
          <a:p>
            <a:r>
              <a:rPr lang="zh-CN" altLang="en-US"/>
              <a:t>映射器（mappers）</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插件（plugins）</a:t>
            </a:r>
            <a:endParaRPr lang="zh-CN" altLang="en-US"/>
          </a:p>
        </p:txBody>
      </p:sp>
      <p:sp>
        <p:nvSpPr>
          <p:cNvPr id="3" name="内容占位符 2"/>
          <p:cNvSpPr>
            <a:spLocks noGrp="1"/>
          </p:cNvSpPr>
          <p:nvPr>
            <p:ph idx="1"/>
          </p:nvPr>
        </p:nvSpPr>
        <p:spPr/>
        <p:txBody>
          <a:bodyPr/>
          <a:p>
            <a:r>
              <a:rPr lang="zh-CN" altLang="en-US"/>
              <a:t>MyBatis 允许你在映射语句执行过程中的某一点进行拦截调用。默认情况下，MyBatis 允许使用插件来拦截的方法调用包括：</a:t>
            </a:r>
            <a:endParaRPr lang="zh-CN" altLang="en-US"/>
          </a:p>
          <a:p>
            <a:pPr lvl="1"/>
            <a:r>
              <a:rPr lang="zh-CN" altLang="en-US"/>
              <a:t>Executor (update, query, flushStatements, commit, rollback, getTransaction, close, isClosed)</a:t>
            </a:r>
            <a:endParaRPr lang="zh-CN" altLang="en-US"/>
          </a:p>
          <a:p>
            <a:pPr lvl="1"/>
            <a:r>
              <a:rPr lang="zh-CN" altLang="en-US"/>
              <a:t>ParameterHandler (getParameterObject, setParameters)</a:t>
            </a:r>
            <a:endParaRPr lang="zh-CN" altLang="en-US"/>
          </a:p>
          <a:p>
            <a:pPr lvl="1"/>
            <a:r>
              <a:rPr lang="zh-CN" altLang="en-US"/>
              <a:t>ResultSetHandler (handleResultSets, handleOutputParameters)</a:t>
            </a:r>
            <a:endParaRPr lang="zh-CN" altLang="en-US"/>
          </a:p>
          <a:p>
            <a:pPr lvl="1"/>
            <a:r>
              <a:rPr lang="zh-CN" altLang="en-US"/>
              <a:t>StatementHandler (prepare, parameterize, batch, update, query)</a:t>
            </a:r>
            <a:endParaRPr lang="zh-CN" altLang="en-US"/>
          </a:p>
          <a:p>
            <a:r>
              <a:rPr lang="zh-CN" altLang="en-US"/>
              <a:t>这些类中方法的细节可以通过查看每个方法的签名来发现，或者直接查看 MyBatis 发行包中的源代码。 如果你想做的不仅仅是监控方法的调用，那么你最好相当了解要重写的方法的行为。 因为在试图修改或重写已有方法的行为时，很可能会破坏 MyBatis 的核心模块。 这些都是更底层的类和方法，所以使用插件的时候要特别当心。</a:t>
            </a:r>
            <a:endParaRPr lang="zh-CN" altLang="en-US"/>
          </a:p>
          <a:p>
            <a:r>
              <a:rPr lang="zh-CN" altLang="en-US"/>
              <a:t>通过 MyBatis 提供的强大机制，使用插件是非常简单的，只需实现 Interceptor 接口，并指定想要拦截的方法签名即可。</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环境配置（environments）</a:t>
            </a:r>
            <a:endParaRPr lang="zh-CN" altLang="en-US"/>
          </a:p>
        </p:txBody>
      </p:sp>
      <p:sp>
        <p:nvSpPr>
          <p:cNvPr id="3" name="内容占位符 2"/>
          <p:cNvSpPr>
            <a:spLocks noGrp="1"/>
          </p:cNvSpPr>
          <p:nvPr>
            <p:ph idx="1"/>
          </p:nvPr>
        </p:nvSpPr>
        <p:spPr/>
        <p:txBody>
          <a:bodyPr/>
          <a:p>
            <a:r>
              <a:rPr lang="zh-CN" altLang="en-US"/>
              <a:t>MyBatis 可以配置成适应多种环境，这种机制有助于将 SQL 映射应用于多种数据库之中， 现实情况下有多种理由需要这么做。例如，开发、测试和生产环境需要有不同的配置；或者想在具有相同 Schema 的多个生产数据库中使用相同的 SQL 映射。还有许多类似的使用场景。</a:t>
            </a:r>
            <a:endParaRPr lang="zh-CN" altLang="en-US"/>
          </a:p>
          <a:p>
            <a:r>
              <a:rPr lang="zh-CN" altLang="en-US"/>
              <a:t>不过要记住：尽管可以配置多个环境，但每个 SqlSessionFactory 实例只能选择一种环境。</a:t>
            </a:r>
            <a:endParaRPr lang="zh-CN" altLang="en-US"/>
          </a:p>
          <a:p>
            <a:r>
              <a:rPr lang="zh-CN" altLang="en-US"/>
              <a:t>注意一些关键点:</a:t>
            </a:r>
            <a:endParaRPr lang="zh-CN" altLang="en-US"/>
          </a:p>
          <a:p>
            <a:pPr lvl="1"/>
            <a:r>
              <a:rPr lang="zh-CN" altLang="en-US"/>
              <a:t>默认使用的环境 ID（比如：default="development"）。</a:t>
            </a:r>
            <a:endParaRPr lang="zh-CN" altLang="en-US"/>
          </a:p>
          <a:p>
            <a:pPr lvl="1"/>
            <a:r>
              <a:rPr lang="zh-CN" altLang="en-US"/>
              <a:t>每个 environment 元素定义的环境 ID（比如：id="development"）。</a:t>
            </a:r>
            <a:endParaRPr lang="zh-CN" altLang="en-US"/>
          </a:p>
          <a:p>
            <a:pPr lvl="1"/>
            <a:r>
              <a:rPr lang="zh-CN" altLang="en-US"/>
              <a:t>事务管理器的配置（比如：type="JDBC"）。</a:t>
            </a:r>
            <a:endParaRPr lang="zh-CN" altLang="en-US"/>
          </a:p>
          <a:p>
            <a:pPr lvl="1"/>
            <a:r>
              <a:rPr lang="zh-CN" altLang="en-US"/>
              <a:t>数据源的配置（比如：type="POOLED"）。</a:t>
            </a:r>
            <a:endParaRPr lang="zh-CN" altLang="en-US"/>
          </a:p>
          <a:p>
            <a:r>
              <a:rPr lang="zh-CN" altLang="en-US"/>
              <a:t>默认环境和环境 ID 顾名思义。 环境可以随意命名，但务必保证默认的环境 ID 要匹配其中一个环境 ID。</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环境配置</a:t>
            </a:r>
            <a:r>
              <a:rPr lang="en-US" altLang="zh-CN">
                <a:sym typeface="+mn-ea"/>
              </a:rPr>
              <a:t>——</a:t>
            </a:r>
            <a:r>
              <a:rPr>
                <a:sym typeface="+mn-ea"/>
              </a:rPr>
              <a:t>事务管理器（transactionManager）</a:t>
            </a:r>
            <a:br>
              <a:rPr lang="zh-CN" altLang="en-US"/>
            </a:br>
            <a:endParaRPr lang="zh-CN" altLang="en-US"/>
          </a:p>
        </p:txBody>
      </p:sp>
      <p:sp>
        <p:nvSpPr>
          <p:cNvPr id="3" name="内容占位符 2"/>
          <p:cNvSpPr>
            <a:spLocks noGrp="1"/>
          </p:cNvSpPr>
          <p:nvPr>
            <p:ph idx="1"/>
          </p:nvPr>
        </p:nvSpPr>
        <p:spPr/>
        <p:txBody>
          <a:bodyPr/>
          <a:p>
            <a:r>
              <a:rPr lang="zh-CN" altLang="en-US"/>
              <a:t>在 MyBatis 中有两种类型的事务管理器（也就是 type="[JDBC|MANAGED]"）：</a:t>
            </a:r>
            <a:endParaRPr lang="zh-CN" altLang="en-US"/>
          </a:p>
          <a:p>
            <a:r>
              <a:rPr lang="zh-CN" altLang="en-US"/>
              <a:t>JDBC – 这个配置直接使用了 JDBC 的提交和回滚设施，它依赖从数据源获得的连接来管理事务作用域。</a:t>
            </a:r>
            <a:endParaRPr lang="zh-CN" altLang="en-US"/>
          </a:p>
          <a:p>
            <a:r>
              <a:rPr lang="zh-CN" altLang="en-US"/>
              <a:t>MANAGED – 这个配置几乎没做什么。它从不提交或回滚一个连接，而是让容器来管理事务的整个生命周期（比如 JEE 应用服务器的上下文）。 默认情况下它会关闭连接。然而一些容器并不希望连接被关闭，因此需要将 closeConnection 属性设置为 false 来阻止默认的关闭行为。例如:</a:t>
            </a:r>
            <a:endParaRPr lang="zh-CN" altLang="en-US"/>
          </a:p>
          <a:p>
            <a:pPr marL="342900" lvl="1" indent="0">
              <a:buNone/>
            </a:pPr>
            <a:r>
              <a:rPr>
                <a:sym typeface="+mn-ea"/>
              </a:rPr>
              <a:t>&lt;transactionManager type="MANAGED"&gt;</a:t>
            </a:r>
            <a:endParaRPr lang="zh-CN" altLang="en-US"/>
          </a:p>
          <a:p>
            <a:pPr marL="342900" lvl="1" indent="0">
              <a:buNone/>
            </a:pPr>
            <a:r>
              <a:rPr>
                <a:sym typeface="+mn-ea"/>
              </a:rPr>
              <a:t>  &lt;property name="closeConnection" value="false"/&gt;</a:t>
            </a:r>
            <a:endParaRPr lang="zh-CN" altLang="en-US"/>
          </a:p>
          <a:p>
            <a:pPr marL="342900" lvl="1" indent="0">
              <a:buNone/>
            </a:pPr>
            <a:r>
              <a:rPr>
                <a:sym typeface="+mn-ea"/>
              </a:rPr>
              <a:t>&lt;/transactionManager&gt;</a:t>
            </a:r>
            <a:endParaRPr lang="zh-CN" altLang="en-US"/>
          </a:p>
          <a:p>
            <a:r>
              <a:rPr lang="zh-CN" altLang="en-US"/>
              <a:t>提示 如果你正在使用 Spring + MyBatis，则没有必要配置事务管理器，因为 Spring 模块会使用自带的管理器来覆盖前面的配置。</a:t>
            </a:r>
            <a:endParaRPr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环境配置</a:t>
            </a:r>
            <a:r>
              <a:rPr lang="en-US" altLang="zh-CN">
                <a:sym typeface="+mn-ea"/>
              </a:rPr>
              <a:t>——数据源（dataSource）</a:t>
            </a:r>
            <a:endParaRPr lang="en-US" altLang="zh-CN">
              <a:sym typeface="+mn-ea"/>
            </a:endParaRPr>
          </a:p>
        </p:txBody>
      </p:sp>
      <p:sp>
        <p:nvSpPr>
          <p:cNvPr id="3" name="内容占位符 2"/>
          <p:cNvSpPr>
            <a:spLocks noGrp="1"/>
          </p:cNvSpPr>
          <p:nvPr>
            <p:ph idx="1"/>
          </p:nvPr>
        </p:nvSpPr>
        <p:spPr/>
        <p:txBody>
          <a:bodyPr/>
          <a:p>
            <a:r>
              <a:rPr lang="zh-CN" altLang="en-US"/>
              <a:t>dataSource 元素使用标准的 JDBC 数据源接口来配置 JDBC 连接对象的资源。</a:t>
            </a:r>
            <a:endParaRPr lang="zh-CN" altLang="en-US"/>
          </a:p>
          <a:p>
            <a:r>
              <a:rPr lang="zh-CN" altLang="en-US"/>
              <a:t>大多数 MyBatis 应用程序会按示例中的例子来配置数据源。虽然数据源配置是可选的，但如果要启用延迟加载特性，就必须配置数据源。</a:t>
            </a:r>
            <a:endParaRPr lang="zh-CN" altLang="en-US"/>
          </a:p>
          <a:p>
            <a:r>
              <a:rPr lang="zh-CN" altLang="en-US"/>
              <a:t>有三种内建的数据源类型（也就是 type="[UNPOOLED|POOLED|JNDI]"）：</a:t>
            </a:r>
            <a:endParaRPr lang="zh-CN" altLang="en-US"/>
          </a:p>
          <a:p>
            <a:pPr lvl="1"/>
            <a:r>
              <a:rPr lang="zh-CN" altLang="en-US"/>
              <a:t>UNPOOLED– 这个数据源的实现会每次请求时打开和关闭连接。虽然有点慢，但对那些数据库连接可用性要求不高的简单应用程序来说，是一个很好的选择。 性能表现则依赖于使用的数据库，对某些数据库来说，使用连接池并不重要，这个配置就很适合这种情形。</a:t>
            </a:r>
            <a:endParaRPr lang="zh-CN" altLang="en-US"/>
          </a:p>
          <a:p>
            <a:pPr lvl="1"/>
            <a:r>
              <a:rPr lang="zh-CN" altLang="en-US"/>
              <a:t>POOLED– 这种数据源的实现利用“池”的概念将 JDBC 连接对象组织起来，避免了创建新的连接实例时所必需的初始化和认证时间。 这种处理方式很流行，能使并发 Web 应用快速响应请求。</a:t>
            </a:r>
            <a:endParaRPr lang="zh-CN" altLang="en-US"/>
          </a:p>
          <a:p>
            <a:pPr lvl="1"/>
            <a:r>
              <a:rPr lang="zh-CN" altLang="en-US"/>
              <a:t>JNDI – 这个数据源实现是为了能在如 EJB 或应用服务器这类容器中使用，容器可以集中或在外部配置数据源，然后放置一个 JNDI 上下文的数据源引用。</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环境配置</a:t>
            </a:r>
            <a:r>
              <a:rPr lang="en-US" altLang="zh-CN">
                <a:sym typeface="+mn-ea"/>
              </a:rPr>
              <a:t>——数据源（dataSource）——</a:t>
            </a:r>
            <a:r>
              <a:rPr>
                <a:sym typeface="+mn-ea"/>
              </a:rPr>
              <a:t>UNPOOLED</a:t>
            </a:r>
            <a:br>
              <a:rPr lang="en-US" altLang="zh-CN">
                <a:sym typeface="+mn-ea"/>
              </a:rPr>
            </a:br>
            <a:endParaRPr lang="zh-CN" altLang="en-US"/>
          </a:p>
        </p:txBody>
      </p:sp>
      <p:sp>
        <p:nvSpPr>
          <p:cNvPr id="3" name="内容占位符 2"/>
          <p:cNvSpPr>
            <a:spLocks noGrp="1"/>
          </p:cNvSpPr>
          <p:nvPr>
            <p:ph idx="1"/>
          </p:nvPr>
        </p:nvSpPr>
        <p:spPr/>
        <p:txBody>
          <a:bodyPr/>
          <a:p>
            <a:r>
              <a:rPr lang="zh-CN" altLang="en-US"/>
              <a:t>UNPOOLED 类型的数据源仅仅需要配置以下 5 种属性：</a:t>
            </a:r>
            <a:endParaRPr lang="zh-CN" altLang="en-US"/>
          </a:p>
          <a:p>
            <a:pPr lvl="1"/>
            <a:r>
              <a:rPr lang="zh-CN" altLang="en-US"/>
              <a:t>driver – 这是 JDBC 驱动的 Java 类全限定名（并不是 JDBC 驱动中可能包含的数据源类）。</a:t>
            </a:r>
            <a:endParaRPr lang="zh-CN" altLang="en-US"/>
          </a:p>
          <a:p>
            <a:pPr lvl="1"/>
            <a:r>
              <a:rPr lang="zh-CN" altLang="en-US"/>
              <a:t>url – 这是数据库的 JDBC URL 地址。</a:t>
            </a:r>
            <a:endParaRPr lang="zh-CN" altLang="en-US"/>
          </a:p>
          <a:p>
            <a:pPr lvl="1"/>
            <a:r>
              <a:rPr lang="zh-CN" altLang="en-US"/>
              <a:t>username – 登录数据库的用户名。</a:t>
            </a:r>
            <a:endParaRPr lang="zh-CN" altLang="en-US"/>
          </a:p>
          <a:p>
            <a:pPr lvl="1"/>
            <a:r>
              <a:rPr lang="zh-CN" altLang="en-US"/>
              <a:t>password – 登录数据库的密码。</a:t>
            </a:r>
            <a:endParaRPr lang="zh-CN" altLang="en-US"/>
          </a:p>
          <a:p>
            <a:pPr lvl="1"/>
            <a:r>
              <a:rPr lang="zh-CN" altLang="en-US"/>
              <a:t>defaultTransactionIsolationLevel – 默认的连接事务隔离级别。</a:t>
            </a:r>
            <a:endParaRPr lang="zh-CN" altLang="en-US"/>
          </a:p>
          <a:p>
            <a:pPr lvl="1"/>
            <a:r>
              <a:rPr lang="zh-CN" altLang="en-US"/>
              <a:t>defaultNetworkTimeout – 等待数据库操作完成的默认网络超时时间（单位：毫秒）。</a:t>
            </a:r>
            <a:endParaRPr lang="zh-CN" altLang="en-US"/>
          </a:p>
          <a:p>
            <a:pPr lvl="0"/>
            <a:r>
              <a:rPr lang="zh-CN" altLang="en-US"/>
              <a:t>作为可选项，你也可以传递属性给数据库驱动。只需在属性名加上“driver.”前缀即可，例如：</a:t>
            </a:r>
            <a:endParaRPr lang="zh-CN" altLang="en-US"/>
          </a:p>
          <a:p>
            <a:pPr lvl="1"/>
            <a:r>
              <a:rPr lang="zh-CN" altLang="en-US"/>
              <a:t>driver.encoding=UTF8</a:t>
            </a:r>
            <a:endParaRPr lang="zh-CN" altLang="en-US"/>
          </a:p>
          <a:p>
            <a:pPr lvl="1"/>
            <a:r>
              <a:rPr lang="zh-CN" altLang="en-US"/>
              <a:t>这将通过 DriverManager.getConnection(url, driverProperties) 方法传递值为 UTF8 的 encoding 属性给数据库驱动。</a:t>
            </a: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环境配置</a:t>
            </a:r>
            <a:r>
              <a:rPr lang="en-US" altLang="zh-CN">
                <a:sym typeface="+mn-ea"/>
              </a:rPr>
              <a:t>——数据源（dataSource）——</a:t>
            </a:r>
            <a:r>
              <a:rPr>
                <a:sym typeface="+mn-ea"/>
              </a:rPr>
              <a:t>POOLED</a:t>
            </a:r>
            <a:endParaRPr lang="zh-CN" altLang="en-US"/>
          </a:p>
        </p:txBody>
      </p:sp>
      <p:sp>
        <p:nvSpPr>
          <p:cNvPr id="3" name="内容占位符 2"/>
          <p:cNvSpPr>
            <a:spLocks noGrp="1"/>
          </p:cNvSpPr>
          <p:nvPr>
            <p:ph idx="1"/>
          </p:nvPr>
        </p:nvSpPr>
        <p:spPr/>
        <p:txBody>
          <a:bodyPr/>
          <a:p>
            <a:r>
              <a:rPr lang="zh-CN" altLang="en-US"/>
              <a:t>除了上述提到 UNPOOLED 下的属性外，还有更多属性用来配置 POOLED 的数据源：</a:t>
            </a:r>
            <a:endParaRPr lang="zh-CN" altLang="en-US"/>
          </a:p>
          <a:p>
            <a:pPr lvl="1">
              <a:lnSpc>
                <a:spcPct val="110000"/>
              </a:lnSpc>
            </a:pPr>
            <a:r>
              <a:rPr lang="zh-CN" altLang="en-US"/>
              <a:t>poolMaximumActiveConnections – 在任意时间可存在的活动（正在使用）连接数量，默认值：10</a:t>
            </a:r>
            <a:endParaRPr lang="zh-CN" altLang="en-US"/>
          </a:p>
          <a:p>
            <a:pPr lvl="1">
              <a:lnSpc>
                <a:spcPct val="110000"/>
              </a:lnSpc>
            </a:pPr>
            <a:r>
              <a:rPr lang="zh-CN" altLang="en-US"/>
              <a:t>poolMaximumIdleConnections – 任意时间可能存在的空闲连接数。</a:t>
            </a:r>
            <a:endParaRPr lang="zh-CN" altLang="en-US"/>
          </a:p>
          <a:p>
            <a:pPr lvl="1">
              <a:lnSpc>
                <a:spcPct val="110000"/>
              </a:lnSpc>
            </a:pPr>
            <a:r>
              <a:rPr lang="zh-CN" altLang="en-US"/>
              <a:t>poolMaximumCheckoutTime – 在被强制返回之前，池中连接被检出（checked out）时间，默认值：20000 毫秒（即 20 秒）</a:t>
            </a:r>
            <a:endParaRPr lang="zh-CN" altLang="en-US"/>
          </a:p>
          <a:p>
            <a:pPr lvl="1">
              <a:lnSpc>
                <a:spcPct val="110000"/>
              </a:lnSpc>
            </a:pPr>
            <a:r>
              <a:rPr lang="zh-CN" altLang="en-US"/>
              <a:t>poolTimeToWait – 这是一个底层设置，如果获取连接花费了相当长的时间，连接池会打印状态日志并重新尝试获取一个连接（避免在误配置的情况下一直失败且不打印日志），默认值：20000 毫秒（即 20 秒）。</a:t>
            </a:r>
            <a:endParaRPr lang="zh-CN" altLang="en-US"/>
          </a:p>
          <a:p>
            <a:pPr lvl="1">
              <a:lnSpc>
                <a:spcPct val="110000"/>
              </a:lnSpc>
            </a:pPr>
            <a:r>
              <a:rPr lang="zh-CN" altLang="en-US"/>
              <a:t>poolMaximumLocalBadConnectionTolerance – 这是一个关于坏连接容忍度的底层设置， 作用于每一个尝试从缓存池获取连接的线程。 如果这个线程获取到的是一个坏的连接，那么这个数据源允许这个线程尝试重新获取一个新的连接，但是这个重新尝试的次数不应该超过 poolMaximumIdleConnections 与 poolMaximumLocalBadConnectionTolerance 之和。 默认值：3（新增于 3.4.5）</a:t>
            </a:r>
            <a:endParaRPr lang="zh-CN" altLang="en-US"/>
          </a:p>
          <a:p>
            <a:pPr lvl="1">
              <a:lnSpc>
                <a:spcPct val="110000"/>
              </a:lnSpc>
            </a:pPr>
            <a:r>
              <a:rPr lang="zh-CN" altLang="en-US"/>
              <a:t>poolPingQuery – 发送到数据库的侦测查询，用来检验连接是否正常工作并准备接受请求。默认是“NO PING QUERY SET”，这会导致多数数据库驱动出错时返回恰当的错误消息。</a:t>
            </a:r>
            <a:endParaRPr lang="zh-CN" altLang="en-US"/>
          </a:p>
          <a:p>
            <a:pPr lvl="1">
              <a:lnSpc>
                <a:spcPct val="110000"/>
              </a:lnSpc>
            </a:pPr>
            <a:r>
              <a:rPr lang="zh-CN" altLang="en-US"/>
              <a:t>poolPingEnabled – 是否启用侦测查询。若开启，需要设置 poolPingQuery 属性为一个可执行的 SQL 语句（最好是一个速度非常快的 SQL 语句），默认值：false。</a:t>
            </a:r>
            <a:endParaRPr lang="zh-CN" altLang="en-US"/>
          </a:p>
          <a:p>
            <a:pPr lvl="1">
              <a:lnSpc>
                <a:spcPct val="110000"/>
              </a:lnSpc>
            </a:pPr>
            <a:r>
              <a:rPr lang="zh-CN" altLang="en-US"/>
              <a:t>poolPingConnectionsNotUsedFor – 配置 poolPingQuery 的频率。可以被设置为和数据库连接超时时间一样，来避免不必要的侦测，默认值：0（即所有连接每一时刻都被侦测 — 当然仅当 poolPingEnabled 为 true 时适用）。</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环境配置</a:t>
            </a:r>
            <a:r>
              <a:rPr lang="en-US" altLang="zh-CN">
                <a:sym typeface="+mn-ea"/>
              </a:rPr>
              <a:t>——数据源（dataSource）——JNDI</a:t>
            </a:r>
            <a:br>
              <a:rPr lang="zh-CN" altLang="en-US"/>
            </a:br>
            <a:endParaRPr lang="zh-CN" altLang="en-US"/>
          </a:p>
        </p:txBody>
      </p:sp>
      <p:sp>
        <p:nvSpPr>
          <p:cNvPr id="3" name="内容占位符 2"/>
          <p:cNvSpPr>
            <a:spLocks noGrp="1"/>
          </p:cNvSpPr>
          <p:nvPr>
            <p:ph idx="1"/>
          </p:nvPr>
        </p:nvSpPr>
        <p:spPr/>
        <p:txBody>
          <a:bodyPr/>
          <a:p>
            <a:r>
              <a:rPr lang="zh-CN" altLang="en-US"/>
              <a:t>这种数据源配置只需要两个属性：</a:t>
            </a:r>
            <a:endParaRPr lang="zh-CN" altLang="en-US"/>
          </a:p>
          <a:p>
            <a:pPr lvl="1"/>
            <a:r>
              <a:rPr lang="zh-CN" altLang="en-US"/>
              <a:t>initial_context – 这个属性用来在 InitialContext 中寻找上下文（即，initialContext.lookup(initial_context)）。这是个可选属性，如果忽略，那么将会直接从 InitialContext 中寻找 data_source 属性。</a:t>
            </a:r>
            <a:endParaRPr lang="zh-CN" altLang="en-US"/>
          </a:p>
          <a:p>
            <a:pPr lvl="1"/>
            <a:r>
              <a:rPr lang="zh-CN" altLang="en-US"/>
              <a:t>data_source – 这是引用数据源实例位置的上下文路径。提供了 initial_context 配置时会在其返回的上下文中进行查找，没有提供时则直接在 InitialContext 中查找。</a:t>
            </a:r>
            <a:endParaRPr lang="zh-CN" altLang="en-US"/>
          </a:p>
          <a:p>
            <a:pPr lvl="0"/>
            <a:r>
              <a:rPr lang="zh-CN" altLang="en-US"/>
              <a:t>和其他数据源配置类似，可以通过添加前缀“env.”直接把属性传递给 InitialContext。比如：</a:t>
            </a:r>
            <a:endParaRPr lang="zh-CN" altLang="en-US"/>
          </a:p>
          <a:p>
            <a:pPr lvl="1"/>
            <a:r>
              <a:rPr lang="zh-CN" altLang="en-US"/>
              <a:t>env.encoding=UTF8</a:t>
            </a:r>
            <a:endParaRPr lang="zh-CN" altLang="en-US"/>
          </a:p>
          <a:p>
            <a:pPr lvl="1"/>
            <a:r>
              <a:rPr lang="zh-CN" altLang="en-US"/>
              <a:t>这就会在 InitialContext 实例化时往它的构造方法传递值为 UTF8 的 encoding 属性。</a:t>
            </a:r>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数据库厂商标识（databaseIdProvider）</a:t>
            </a:r>
            <a:endParaRPr lang="zh-CN" altLang="en-US"/>
          </a:p>
        </p:txBody>
      </p:sp>
      <p:sp>
        <p:nvSpPr>
          <p:cNvPr id="3" name="内容占位符 2"/>
          <p:cNvSpPr>
            <a:spLocks noGrp="1"/>
          </p:cNvSpPr>
          <p:nvPr>
            <p:ph idx="1"/>
          </p:nvPr>
        </p:nvSpPr>
        <p:spPr/>
        <p:txBody>
          <a:bodyPr/>
          <a:p>
            <a:r>
              <a:rPr lang="zh-CN" altLang="en-US" sz="1400"/>
              <a:t>MyBatis 可以根据不同的数据库厂商执行不同的语句，这种多厂商的支持是基于映射语句中的 databaseId 属性。 MyBatis 会加载带有匹配当前数据库 databaseId 属性和所有不带 databaseId 属性的语句。 如果同时找到带有 databaseId 和不带 databaseId 的相同语句，则后者会被舍弃。 为支持多厂商特性，只要像下面这样在 mybatis-config.xml 文件中加入 databaseIdProvider 即可：</a:t>
            </a:r>
            <a:endParaRPr lang="zh-CN" altLang="en-US" sz="1400"/>
          </a:p>
          <a:p>
            <a:pPr marL="342900" lvl="1" indent="0">
              <a:buNone/>
            </a:pPr>
            <a:r>
              <a:rPr lang="zh-CN" altLang="en-US" sz="1200"/>
              <a:t>&lt;databaseIdProvider type="DB_VENDOR" /&gt;</a:t>
            </a:r>
            <a:endParaRPr lang="zh-CN" altLang="en-US" sz="1200"/>
          </a:p>
          <a:p>
            <a:r>
              <a:rPr lang="zh-CN" altLang="en-US" sz="1400"/>
              <a:t>databaseIdProvider 对应的 DB_VENDOR 实现会将 databaseId 设置为 DatabaseMetaData#getDatabaseProductName() 返回的字符串。 由于通常情况下这些字符串都非常长，而且相同产品的不同版本会返回不同的值，你可能想通过设置属性别名来使其变短：</a:t>
            </a:r>
            <a:endParaRPr lang="zh-CN" altLang="en-US" sz="1400"/>
          </a:p>
          <a:p>
            <a:pPr marL="342900" lvl="1" indent="0">
              <a:buNone/>
            </a:pPr>
            <a:r>
              <a:rPr sz="1200">
                <a:sym typeface="+mn-ea"/>
              </a:rPr>
              <a:t>&lt;databaseIdProvider type="DB_VENDOR"&gt;</a:t>
            </a:r>
            <a:endParaRPr lang="zh-CN" altLang="en-US" sz="1200"/>
          </a:p>
          <a:p>
            <a:pPr marL="342900" lvl="1" indent="0">
              <a:buNone/>
            </a:pPr>
            <a:r>
              <a:rPr sz="1200">
                <a:sym typeface="+mn-ea"/>
              </a:rPr>
              <a:t>  &lt;property name="SQL Server" value="sqlserver"/&gt;</a:t>
            </a:r>
            <a:endParaRPr lang="zh-CN" altLang="en-US" sz="1200"/>
          </a:p>
          <a:p>
            <a:pPr marL="342900" lvl="1" indent="0">
              <a:buNone/>
            </a:pPr>
            <a:r>
              <a:rPr sz="1200">
                <a:sym typeface="+mn-ea"/>
              </a:rPr>
              <a:t>  &lt;property name="DB2" value="db2"/&gt;</a:t>
            </a:r>
            <a:endParaRPr lang="zh-CN" altLang="en-US" sz="1200"/>
          </a:p>
          <a:p>
            <a:pPr marL="342900" lvl="1" indent="0">
              <a:buNone/>
            </a:pPr>
            <a:r>
              <a:rPr sz="1200">
                <a:sym typeface="+mn-ea"/>
              </a:rPr>
              <a:t>  &lt;property name="Oracle" value="oracle" /&gt;</a:t>
            </a:r>
            <a:endParaRPr lang="zh-CN" altLang="en-US" sz="1200"/>
          </a:p>
          <a:p>
            <a:pPr marL="342900" lvl="1" indent="0">
              <a:buNone/>
            </a:pPr>
            <a:r>
              <a:rPr sz="1200">
                <a:sym typeface="+mn-ea"/>
              </a:rPr>
              <a:t>&lt;/databaseIdProvider&gt;</a:t>
            </a:r>
            <a:endParaRPr lang="zh-CN" altLang="en-US" sz="1200"/>
          </a:p>
          <a:p>
            <a:r>
              <a:rPr lang="zh-CN" altLang="en-US" sz="1400"/>
              <a:t>在提供了属性别名时，databaseIdProvider 的 DB_VENDOR 实现会将 databaseId 设置为数据库产品名与属性中的名称第一个相匹配的值，如果没有匹配的属性，将会设置为 “null”。 在这个例子中，如果 getDatabaseProductName() 返回“Oracle (DataDirect)”，databaseId 将被设置为“oracle”。</a:t>
            </a:r>
            <a:endParaRPr lang="zh-CN" altLang="en-US" sz="14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映射器（mappers）</a:t>
            </a:r>
            <a:endParaRPr lang="zh-CN" altLang="en-US"/>
          </a:p>
        </p:txBody>
      </p:sp>
      <p:sp>
        <p:nvSpPr>
          <p:cNvPr id="3" name="内容占位符 2"/>
          <p:cNvSpPr>
            <a:spLocks noGrp="1"/>
          </p:cNvSpPr>
          <p:nvPr>
            <p:ph idx="1"/>
          </p:nvPr>
        </p:nvSpPr>
        <p:spPr/>
        <p:txBody>
          <a:bodyPr/>
          <a:p>
            <a:r>
              <a:rPr lang="zh-CN" altLang="en-US"/>
              <a:t>&lt;!-- 使用相对于类路径的资源引用 --&gt;</a:t>
            </a:r>
            <a:endParaRPr lang="zh-CN" altLang="en-US"/>
          </a:p>
          <a:p>
            <a:pPr marL="342900" lvl="1" indent="0">
              <a:buNone/>
            </a:pPr>
            <a:r>
              <a:rPr>
                <a:sym typeface="+mn-ea"/>
              </a:rPr>
              <a:t>&lt;mappers&gt;</a:t>
            </a:r>
            <a:endParaRPr lang="zh-CN" altLang="en-US"/>
          </a:p>
          <a:p>
            <a:pPr marL="342900" lvl="1" indent="0">
              <a:buNone/>
            </a:pPr>
            <a:r>
              <a:rPr>
                <a:sym typeface="+mn-ea"/>
              </a:rPr>
              <a:t>  &lt;mapper resource="</a:t>
            </a:r>
            <a:r>
              <a:rPr lang="en-US" altLang="zh-CN">
                <a:sym typeface="+mn-ea"/>
              </a:rPr>
              <a:t>com</a:t>
            </a:r>
            <a:r>
              <a:rPr>
                <a:sym typeface="+mn-ea"/>
              </a:rPr>
              <a:t>/</a:t>
            </a:r>
            <a:r>
              <a:rPr lang="en-US" altLang="zh-CN">
                <a:sym typeface="+mn-ea"/>
              </a:rPr>
              <a:t>jiuyun</a:t>
            </a:r>
            <a:r>
              <a:rPr>
                <a:sym typeface="+mn-ea"/>
              </a:rPr>
              <a:t>/</a:t>
            </a:r>
            <a:r>
              <a:rPr lang="en-US" altLang="zh-CN">
                <a:sym typeface="+mn-ea"/>
              </a:rPr>
              <a:t>dao</a:t>
            </a:r>
            <a:r>
              <a:rPr>
                <a:sym typeface="+mn-ea"/>
              </a:rPr>
              <a:t>/</a:t>
            </a:r>
            <a:r>
              <a:rPr lang="en-US" altLang="zh-CN">
                <a:sym typeface="+mn-ea"/>
              </a:rPr>
              <a:t>User</a:t>
            </a:r>
            <a:r>
              <a:rPr>
                <a:sym typeface="+mn-ea"/>
              </a:rPr>
              <a:t>Mapper.xml"/&gt;</a:t>
            </a:r>
            <a:endParaRPr lang="zh-CN" altLang="en-US"/>
          </a:p>
          <a:p>
            <a:pPr marL="342900" lvl="1" indent="0">
              <a:buNone/>
            </a:pPr>
            <a:r>
              <a:rPr>
                <a:sym typeface="+mn-ea"/>
              </a:rPr>
              <a:t>&lt;/mappers&gt;</a:t>
            </a:r>
            <a:endParaRPr lang="zh-CN" altLang="en-US"/>
          </a:p>
          <a:p>
            <a:r>
              <a:rPr lang="zh-CN" altLang="en-US"/>
              <a:t>&lt;!-- 使用完全限定资源定位符（URL） --&gt;</a:t>
            </a:r>
            <a:endParaRPr lang="zh-CN" altLang="en-US"/>
          </a:p>
          <a:p>
            <a:pPr marL="342900" lvl="1" indent="0">
              <a:buNone/>
            </a:pPr>
            <a:r>
              <a:rPr>
                <a:sym typeface="+mn-ea"/>
              </a:rPr>
              <a:t>&lt;mappers&gt;</a:t>
            </a:r>
            <a:endParaRPr lang="zh-CN" altLang="en-US"/>
          </a:p>
          <a:p>
            <a:pPr marL="342900" lvl="1" indent="0">
              <a:buNone/>
            </a:pPr>
            <a:r>
              <a:rPr>
                <a:sym typeface="+mn-ea"/>
              </a:rPr>
              <a:t>  &lt;mapper url="file:///mappers/</a:t>
            </a:r>
            <a:r>
              <a:rPr lang="en-US" altLang="zh-CN">
                <a:sym typeface="+mn-ea"/>
              </a:rPr>
              <a:t>User</a:t>
            </a:r>
            <a:r>
              <a:rPr>
                <a:sym typeface="+mn-ea"/>
              </a:rPr>
              <a:t>Mapper.xml"/&gt;</a:t>
            </a:r>
            <a:endParaRPr lang="zh-CN" altLang="en-US"/>
          </a:p>
          <a:p>
            <a:pPr marL="342900" lvl="1" indent="0">
              <a:buNone/>
            </a:pPr>
            <a:r>
              <a:rPr>
                <a:sym typeface="+mn-ea"/>
              </a:rPr>
              <a:t>&lt;/mappers&gt;</a:t>
            </a:r>
            <a:endParaRPr lang="zh-CN" altLang="en-US"/>
          </a:p>
          <a:p>
            <a:r>
              <a:rPr lang="zh-CN" altLang="en-US"/>
              <a:t>&lt;!-- 使用映射器接口实现类的完全限定类名 --&gt;</a:t>
            </a:r>
            <a:endParaRPr lang="zh-CN" altLang="en-US"/>
          </a:p>
          <a:p>
            <a:pPr marL="342900" lvl="1" indent="0">
              <a:buNone/>
            </a:pPr>
            <a:r>
              <a:rPr>
                <a:sym typeface="+mn-ea"/>
              </a:rPr>
              <a:t>&lt;mappers&gt;</a:t>
            </a:r>
            <a:endParaRPr lang="zh-CN" altLang="en-US"/>
          </a:p>
          <a:p>
            <a:pPr marL="342900" lvl="1" indent="0">
              <a:buNone/>
            </a:pPr>
            <a:r>
              <a:rPr>
                <a:sym typeface="+mn-ea"/>
              </a:rPr>
              <a:t>  &lt;mapper class="</a:t>
            </a:r>
            <a:r>
              <a:rPr lang="en-US" altLang="zh-CN">
                <a:sym typeface="+mn-ea"/>
              </a:rPr>
              <a:t>com.jiuyun.dao</a:t>
            </a:r>
            <a:r>
              <a:rPr>
                <a:sym typeface="+mn-ea"/>
              </a:rPr>
              <a:t>.</a:t>
            </a:r>
            <a:r>
              <a:rPr lang="en-US" altLang="zh-CN">
                <a:sym typeface="+mn-ea"/>
              </a:rPr>
              <a:t>User</a:t>
            </a:r>
            <a:r>
              <a:rPr>
                <a:sym typeface="+mn-ea"/>
              </a:rPr>
              <a:t>Mapper"/&gt;</a:t>
            </a:r>
            <a:endParaRPr lang="zh-CN" altLang="en-US"/>
          </a:p>
          <a:p>
            <a:pPr marL="342900" lvl="1" indent="0">
              <a:buNone/>
            </a:pPr>
            <a:r>
              <a:rPr>
                <a:sym typeface="+mn-ea"/>
              </a:rPr>
              <a:t>&lt;/mappers&gt;</a:t>
            </a:r>
            <a:endParaRPr lang="zh-CN" altLang="en-US"/>
          </a:p>
          <a:p>
            <a:pPr marL="342900" lvl="1" indent="0">
              <a:buNone/>
            </a:pP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属性（properties）</a:t>
            </a:r>
            <a:endParaRPr lang="zh-CN" altLang="en-US"/>
          </a:p>
        </p:txBody>
      </p:sp>
      <p:sp>
        <p:nvSpPr>
          <p:cNvPr id="3" name="内容占位符 2"/>
          <p:cNvSpPr>
            <a:spLocks noGrp="1"/>
          </p:cNvSpPr>
          <p:nvPr>
            <p:ph idx="1"/>
          </p:nvPr>
        </p:nvSpPr>
        <p:spPr/>
        <p:txBody>
          <a:bodyPr/>
          <a:p>
            <a:r>
              <a:rPr lang="zh-CN" altLang="en-US"/>
              <a:t>这些属性可以在外部进行配置，并可以进行动态替换。你既可以在典型的 Java 属性文件中配置这些属性，也可以在 properties 元素的子元素中设置。</a:t>
            </a:r>
            <a:endParaRPr lang="zh-CN" altLang="en-US"/>
          </a:p>
          <a:p>
            <a:pPr marL="342900" lvl="1" indent="0">
              <a:buNone/>
            </a:pPr>
            <a:r>
              <a:rPr lang="zh-CN" altLang="en-US"/>
              <a:t>&lt;properties resource="</a:t>
            </a:r>
            <a:r>
              <a:rPr lang="en-US" altLang="zh-CN"/>
              <a:t>db</a:t>
            </a:r>
            <a:r>
              <a:rPr lang="zh-CN" altLang="en-US"/>
              <a:t>.properties"&gt;</a:t>
            </a:r>
            <a:endParaRPr lang="zh-CN" altLang="en-US"/>
          </a:p>
          <a:p>
            <a:pPr marL="342900" lvl="1" indent="0">
              <a:buNone/>
            </a:pPr>
            <a:r>
              <a:rPr lang="zh-CN" altLang="en-US"/>
              <a:t>  &lt;property name="username" value="</a:t>
            </a:r>
            <a:r>
              <a:rPr lang="en-US" altLang="zh-CN"/>
              <a:t>root</a:t>
            </a:r>
            <a:r>
              <a:rPr lang="zh-CN" altLang="en-US"/>
              <a:t>"/&gt;</a:t>
            </a:r>
            <a:endParaRPr lang="zh-CN" altLang="en-US"/>
          </a:p>
          <a:p>
            <a:pPr marL="342900" lvl="1" indent="0">
              <a:buNone/>
            </a:pPr>
            <a:r>
              <a:rPr lang="zh-CN" altLang="en-US"/>
              <a:t>  &lt;property name="password" value="</a:t>
            </a:r>
            <a:r>
              <a:rPr lang="en-US" altLang="zh-CN"/>
              <a:t>root</a:t>
            </a:r>
            <a:r>
              <a:rPr lang="zh-CN" altLang="en-US"/>
              <a:t>"/&gt;</a:t>
            </a:r>
            <a:endParaRPr lang="zh-CN" altLang="en-US"/>
          </a:p>
          <a:p>
            <a:pPr marL="342900" lvl="1" indent="0">
              <a:buNone/>
            </a:pPr>
            <a:r>
              <a:rPr lang="zh-CN" altLang="en-US"/>
              <a:t>&lt;/properties&gt;</a:t>
            </a:r>
            <a:endParaRPr lang="zh-CN" altLang="en-US"/>
          </a:p>
          <a:p>
            <a:r>
              <a:rPr lang="zh-CN" altLang="en-US"/>
              <a:t>设置好的属性可以在整个配置文件中用来替换需要动态配置的属性值。</a:t>
            </a:r>
            <a:endParaRPr lang="zh-CN" altLang="en-US"/>
          </a:p>
          <a:p>
            <a:pPr marL="342900" lvl="1" indent="0">
              <a:buNone/>
            </a:pPr>
            <a:r>
              <a:rPr lang="zh-CN" altLang="en-US"/>
              <a:t>&lt;dataSource type="POOLED"&gt;</a:t>
            </a:r>
            <a:endParaRPr lang="zh-CN" altLang="en-US"/>
          </a:p>
          <a:p>
            <a:pPr marL="342900" lvl="1" indent="0">
              <a:buNone/>
            </a:pPr>
            <a:r>
              <a:rPr lang="zh-CN" altLang="en-US"/>
              <a:t>  &lt;property name="driver" value="${driver}"/&gt;</a:t>
            </a:r>
            <a:endParaRPr lang="zh-CN" altLang="en-US"/>
          </a:p>
          <a:p>
            <a:pPr marL="342900" lvl="1" indent="0">
              <a:buNone/>
            </a:pPr>
            <a:r>
              <a:rPr lang="zh-CN" altLang="en-US"/>
              <a:t>  &lt;property name="url" value="${url}"/&gt;</a:t>
            </a:r>
            <a:endParaRPr lang="zh-CN" altLang="en-US"/>
          </a:p>
          <a:p>
            <a:pPr marL="342900" lvl="1" indent="0">
              <a:buNone/>
            </a:pPr>
            <a:r>
              <a:rPr lang="zh-CN" altLang="en-US"/>
              <a:t>  &lt;property name="username" value="${username}"/&gt;</a:t>
            </a:r>
            <a:endParaRPr lang="zh-CN" altLang="en-US"/>
          </a:p>
          <a:p>
            <a:pPr marL="342900" lvl="1" indent="0">
              <a:buNone/>
            </a:pPr>
            <a:r>
              <a:rPr lang="zh-CN" altLang="en-US"/>
              <a:t>  &lt;property name="password" value="${password}"/&gt;</a:t>
            </a:r>
            <a:endParaRPr lang="zh-CN" altLang="en-US"/>
          </a:p>
          <a:p>
            <a:pPr marL="342900" lvl="1" indent="0">
              <a:buNone/>
            </a:pPr>
            <a:r>
              <a:rPr lang="zh-CN" altLang="en-US"/>
              <a:t>&lt;/dataSource&gt;</a:t>
            </a:r>
            <a:endParaRPr lang="zh-CN" altLang="en-US"/>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属性（properties）</a:t>
            </a:r>
            <a:br>
              <a:rPr lang="zh-CN" altLang="en-US"/>
            </a:br>
            <a:endParaRPr lang="zh-CN" altLang="en-US"/>
          </a:p>
        </p:txBody>
      </p:sp>
      <p:sp>
        <p:nvSpPr>
          <p:cNvPr id="3" name="内容占位符 2"/>
          <p:cNvSpPr>
            <a:spLocks noGrp="1"/>
          </p:cNvSpPr>
          <p:nvPr>
            <p:ph idx="1"/>
          </p:nvPr>
        </p:nvSpPr>
        <p:spPr/>
        <p:txBody>
          <a:bodyPr/>
          <a:p>
            <a:r>
              <a:rPr lang="zh-CN" altLang="en-US"/>
              <a:t>如果一个属性在不只一个地方进行了配置，那么，MyBatis 将按照下面的顺序来加载：</a:t>
            </a:r>
            <a:endParaRPr lang="zh-CN" altLang="en-US"/>
          </a:p>
          <a:p>
            <a:r>
              <a:rPr lang="zh-CN" altLang="en-US"/>
              <a:t>首先读取在 properties 元素体内指定的属性。</a:t>
            </a:r>
            <a:endParaRPr lang="zh-CN" altLang="en-US"/>
          </a:p>
          <a:p>
            <a:r>
              <a:rPr lang="zh-CN" altLang="en-US"/>
              <a:t>然后根据 properties 元素中的 resource 属性读取类路径下属性文件，或根据 url 属性指定的路径读取属性文件，并覆盖之前读取过的同名属性。</a:t>
            </a:r>
            <a:endParaRPr lang="zh-CN" altLang="en-US"/>
          </a:p>
          <a:p>
            <a:r>
              <a:rPr lang="zh-CN" altLang="en-US"/>
              <a:t>最后读取作为方法参数传递的属性，并覆盖之前读取过的同名属性。</a:t>
            </a:r>
            <a:endParaRPr lang="zh-CN" altLang="en-US"/>
          </a:p>
          <a:p>
            <a:r>
              <a:rPr lang="zh-CN" altLang="en-US"/>
              <a:t>因此，通过方法参数传递的属性具有最高优先级，resource/url 属性中指定的配置文件次之，最低优先级的则是 properties 元素中指定的属性。</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设置（settings）</a:t>
            </a:r>
            <a:endParaRPr lang="zh-CN" altLang="en-US"/>
          </a:p>
        </p:txBody>
      </p:sp>
      <p:graphicFrame>
        <p:nvGraphicFramePr>
          <p:cNvPr id="4" name="内容占位符 3"/>
          <p:cNvGraphicFramePr/>
          <p:nvPr>
            <p:ph idx="1"/>
            <p:custDataLst>
              <p:tags r:id="rId1"/>
            </p:custDataLst>
          </p:nvPr>
        </p:nvGraphicFramePr>
        <p:xfrm>
          <a:off x="669883" y="952508"/>
          <a:ext cx="10865485" cy="5118100"/>
        </p:xfrm>
        <a:graphic>
          <a:graphicData uri="http://schemas.openxmlformats.org/drawingml/2006/table">
            <a:tbl>
              <a:tblPr firstRow="1" bandRow="1">
                <a:tableStyleId>{5C22544A-7EE6-4342-B048-85BDC9FD1C3A}</a:tableStyleId>
              </a:tblPr>
              <a:tblGrid>
                <a:gridCol w="3184525"/>
                <a:gridCol w="5027295"/>
                <a:gridCol w="1450975"/>
                <a:gridCol w="1202690"/>
              </a:tblGrid>
              <a:tr h="415925">
                <a:tc>
                  <a:txBody>
                    <a:bodyPr/>
                    <a:p>
                      <a:pPr>
                        <a:buNone/>
                      </a:pPr>
                      <a:r>
                        <a:rPr lang="zh-CN" altLang="en-US"/>
                        <a:t>参数名</a:t>
                      </a:r>
                      <a:endParaRPr lang="zh-CN" altLang="en-US"/>
                    </a:p>
                  </a:txBody>
                  <a:tcPr/>
                </a:tc>
                <a:tc>
                  <a:txBody>
                    <a:bodyPr/>
                    <a:p>
                      <a:pPr>
                        <a:buNone/>
                      </a:pPr>
                      <a:r>
                        <a:rPr lang="zh-CN" altLang="en-US"/>
                        <a:t>参数作用</a:t>
                      </a:r>
                      <a:endParaRPr lang="zh-CN" altLang="en-US"/>
                    </a:p>
                  </a:txBody>
                  <a:tcPr/>
                </a:tc>
                <a:tc>
                  <a:txBody>
                    <a:bodyPr/>
                    <a:p>
                      <a:pPr>
                        <a:buNone/>
                      </a:pPr>
                      <a:r>
                        <a:rPr lang="zh-CN" altLang="en-US"/>
                        <a:t>可选值</a:t>
                      </a:r>
                      <a:endParaRPr lang="zh-CN" altLang="en-US"/>
                    </a:p>
                  </a:txBody>
                  <a:tcPr/>
                </a:tc>
                <a:tc>
                  <a:txBody>
                    <a:bodyPr/>
                    <a:p>
                      <a:pPr>
                        <a:buNone/>
                      </a:pPr>
                      <a:r>
                        <a:rPr lang="zh-CN" altLang="en-US"/>
                        <a:t>默认值</a:t>
                      </a:r>
                      <a:endParaRPr lang="zh-CN" altLang="en-US"/>
                    </a:p>
                  </a:txBody>
                  <a:tcPr/>
                </a:tc>
              </a:tr>
              <a:tr h="416560">
                <a:tc>
                  <a:txBody>
                    <a:bodyPr/>
                    <a:p>
                      <a:pPr>
                        <a:buNone/>
                      </a:pPr>
                      <a:r>
                        <a:rPr lang="zh-CN" altLang="en-US"/>
                        <a:t>cacheEnabled</a:t>
                      </a:r>
                      <a:endParaRPr lang="zh-CN" altLang="en-US"/>
                    </a:p>
                  </a:txBody>
                  <a:tcPr/>
                </a:tc>
                <a:tc>
                  <a:txBody>
                    <a:bodyPr/>
                    <a:p>
                      <a:pPr>
                        <a:buNone/>
                      </a:pPr>
                      <a:r>
                        <a:rPr lang="zh-CN" altLang="en-US"/>
                        <a:t>全局性地开启或关闭所有映射器配置文件中已配置的任何缓存。</a:t>
                      </a:r>
                      <a:endParaRPr lang="zh-CN" altLang="en-US"/>
                    </a:p>
                  </a:txBody>
                  <a:tcPr/>
                </a:tc>
                <a:tc>
                  <a:txBody>
                    <a:bodyPr/>
                    <a:p>
                      <a:pPr>
                        <a:buNone/>
                      </a:pPr>
                      <a:r>
                        <a:rPr lang="zh-CN" altLang="en-US"/>
                        <a:t>true | false</a:t>
                      </a:r>
                      <a:endParaRPr lang="zh-CN" altLang="en-US"/>
                    </a:p>
                  </a:txBody>
                  <a:tcPr/>
                </a:tc>
                <a:tc>
                  <a:txBody>
                    <a:bodyPr/>
                    <a:p>
                      <a:pPr>
                        <a:buNone/>
                      </a:pPr>
                      <a:r>
                        <a:rPr lang="zh-CN" altLang="en-US"/>
                        <a:t>true</a:t>
                      </a:r>
                      <a:endParaRPr lang="zh-CN" altLang="en-US"/>
                    </a:p>
                  </a:txBody>
                  <a:tcPr/>
                </a:tc>
              </a:tr>
              <a:tr h="773430">
                <a:tc>
                  <a:txBody>
                    <a:bodyPr/>
                    <a:p>
                      <a:pPr>
                        <a:buNone/>
                      </a:pPr>
                      <a:r>
                        <a:rPr lang="zh-CN" altLang="en-US"/>
                        <a:t>lazyLoadingEnabled</a:t>
                      </a:r>
                      <a:endParaRPr lang="zh-CN" altLang="en-US"/>
                    </a:p>
                  </a:txBody>
                  <a:tcPr/>
                </a:tc>
                <a:tc>
                  <a:txBody>
                    <a:bodyPr/>
                    <a:p>
                      <a:pPr>
                        <a:buNone/>
                      </a:pPr>
                      <a:r>
                        <a:rPr lang="zh-CN" altLang="en-US"/>
                        <a:t>延迟加载的全局开关。当开启时，所有关联对象都会延迟加载。 特定关联关系中可通过设置 fetchType 属性来覆盖该项的开关状态。</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r h="998855">
                <a:tc>
                  <a:txBody>
                    <a:bodyPr/>
                    <a:p>
                      <a:pPr>
                        <a:buNone/>
                      </a:pPr>
                      <a:r>
                        <a:rPr lang="zh-CN" altLang="en-US"/>
                        <a:t>aggressiveLazyLoading</a:t>
                      </a:r>
                      <a:endParaRPr lang="zh-CN" altLang="en-US"/>
                    </a:p>
                  </a:txBody>
                  <a:tcPr/>
                </a:tc>
                <a:tc>
                  <a:txBody>
                    <a:bodyPr/>
                    <a:p>
                      <a:pPr>
                        <a:buNone/>
                      </a:pPr>
                      <a:r>
                        <a:rPr lang="zh-CN" altLang="en-US"/>
                        <a:t>开启时，任一方法的调用都会加载该对象的所有延迟加载属性。 否则，每个延迟加载属性会按需加载（参考 lazyLoadTriggerMethods)。</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 （在 3.4.1 及之前的版本中默认为 true）</a:t>
                      </a:r>
                      <a:endParaRPr lang="zh-CN" altLang="en-US"/>
                    </a:p>
                  </a:txBody>
                  <a:tcPr/>
                </a:tc>
              </a:tr>
              <a:tr h="415925">
                <a:tc>
                  <a:txBody>
                    <a:bodyPr/>
                    <a:p>
                      <a:pPr>
                        <a:buNone/>
                      </a:pPr>
                      <a:r>
                        <a:rPr lang="zh-CN" altLang="en-US"/>
                        <a:t>multipleResultSetsEnabled</a:t>
                      </a:r>
                      <a:endParaRPr lang="zh-CN" altLang="en-US"/>
                    </a:p>
                  </a:txBody>
                  <a:tcPr/>
                </a:tc>
                <a:tc>
                  <a:txBody>
                    <a:bodyPr/>
                    <a:p>
                      <a:pPr>
                        <a:buNone/>
                      </a:pPr>
                      <a:r>
                        <a:rPr lang="zh-CN" altLang="en-US"/>
                        <a:t>是否允许单个语句返回多结果集（需要数据库驱动支持）。</a:t>
                      </a:r>
                      <a:endParaRPr lang="zh-CN" altLang="en-US"/>
                    </a:p>
                  </a:txBody>
                  <a:tcPr/>
                </a:tc>
                <a:tc>
                  <a:txBody>
                    <a:bodyPr/>
                    <a:p>
                      <a:pPr>
                        <a:buNone/>
                      </a:pPr>
                      <a:r>
                        <a:rPr lang="zh-CN" altLang="en-US"/>
                        <a:t>true | false</a:t>
                      </a:r>
                      <a:endParaRPr lang="zh-CN" altLang="en-US"/>
                    </a:p>
                  </a:txBody>
                  <a:tcPr/>
                </a:tc>
                <a:tc>
                  <a:txBody>
                    <a:bodyPr/>
                    <a:p>
                      <a:pPr>
                        <a:buNone/>
                      </a:pPr>
                      <a:r>
                        <a:rPr lang="zh-CN" altLang="en-US"/>
                        <a:t>true</a:t>
                      </a:r>
                      <a:endParaRPr lang="zh-CN" altLang="en-US"/>
                    </a:p>
                  </a:txBody>
                  <a:tcPr/>
                </a:tc>
              </a:tr>
              <a:tr h="549275">
                <a:tc>
                  <a:txBody>
                    <a:bodyPr/>
                    <a:p>
                      <a:pPr>
                        <a:buNone/>
                      </a:pPr>
                      <a:r>
                        <a:rPr lang="zh-CN" altLang="en-US"/>
                        <a:t>useColumnLabel</a:t>
                      </a:r>
                      <a:endParaRPr lang="zh-CN" altLang="en-US"/>
                    </a:p>
                  </a:txBody>
                  <a:tcPr/>
                </a:tc>
                <a:tc>
                  <a:txBody>
                    <a:bodyPr/>
                    <a:p>
                      <a:pPr>
                        <a:buNone/>
                      </a:pPr>
                      <a:r>
                        <a:rPr lang="zh-CN" altLang="en-US"/>
                        <a:t>使用列标签代替列名。实际表现依赖于数据库驱动，具体可参考数据库驱动的相关文档，或通过对比测试来观察。</a:t>
                      </a:r>
                      <a:endParaRPr lang="zh-CN" altLang="en-US"/>
                    </a:p>
                  </a:txBody>
                  <a:tcPr/>
                </a:tc>
                <a:tc>
                  <a:txBody>
                    <a:bodyPr/>
                    <a:p>
                      <a:pPr>
                        <a:buNone/>
                      </a:pPr>
                      <a:r>
                        <a:rPr lang="zh-CN" altLang="en-US"/>
                        <a:t>true | false</a:t>
                      </a:r>
                      <a:endParaRPr lang="zh-CN" altLang="en-US"/>
                    </a:p>
                  </a:txBody>
                  <a:tcPr/>
                </a:tc>
                <a:tc>
                  <a:txBody>
                    <a:bodyPr/>
                    <a:p>
                      <a:pPr>
                        <a:buNone/>
                      </a:pPr>
                      <a:r>
                        <a:rPr lang="zh-CN" altLang="en-US"/>
                        <a:t>true</a:t>
                      </a:r>
                      <a:endParaRPr lang="zh-CN" altLang="en-US"/>
                    </a:p>
                  </a:txBody>
                  <a:tcPr/>
                </a:tc>
              </a:tr>
              <a:tr h="774065">
                <a:tc>
                  <a:txBody>
                    <a:bodyPr/>
                    <a:p>
                      <a:pPr>
                        <a:buNone/>
                      </a:pPr>
                      <a:r>
                        <a:rPr lang="zh-CN" altLang="en-US"/>
                        <a:t>useGeneratedKeys</a:t>
                      </a:r>
                      <a:endParaRPr lang="zh-CN" altLang="en-US"/>
                    </a:p>
                  </a:txBody>
                  <a:tcPr/>
                </a:tc>
                <a:tc>
                  <a:txBody>
                    <a:bodyPr/>
                    <a:p>
                      <a:pPr>
                        <a:buNone/>
                      </a:pPr>
                      <a:r>
                        <a:rPr lang="zh-CN" altLang="en-US"/>
                        <a:t>允许 JDBC 支持自动生成主键，需要数据库驱动支持。如果设置为 true，将强制使用自动生成主键。尽管一些数据库驱动不支持此特性，但仍可正常工作（如 Derby）。</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r h="774065">
                <a:tc>
                  <a:txBody>
                    <a:bodyPr/>
                    <a:p>
                      <a:pPr>
                        <a:buNone/>
                      </a:pPr>
                      <a:r>
                        <a:rPr lang="zh-CN" altLang="en-US"/>
                        <a:t>autoMappingBehavior</a:t>
                      </a:r>
                      <a:endParaRPr lang="zh-CN" altLang="en-US"/>
                    </a:p>
                  </a:txBody>
                  <a:tcPr/>
                </a:tc>
                <a:tc>
                  <a:txBody>
                    <a:bodyPr/>
                    <a:p>
                      <a:pPr>
                        <a:buNone/>
                      </a:pPr>
                      <a:r>
                        <a:rPr lang="zh-CN" altLang="en-US"/>
                        <a:t>指定 MyBatis 应如何自动映射列到字段或属性。 NONE 表示关闭自动映射；PARTIAL 只会自动映射没有定义嵌套结果映射的字段。 FULL 会自动映射任何复杂的结果集（无论是否嵌套）。</a:t>
                      </a:r>
                      <a:endParaRPr lang="zh-CN" altLang="en-US"/>
                    </a:p>
                  </a:txBody>
                  <a:tcPr/>
                </a:tc>
                <a:tc>
                  <a:txBody>
                    <a:bodyPr/>
                    <a:p>
                      <a:pPr>
                        <a:buNone/>
                      </a:pPr>
                      <a:r>
                        <a:rPr lang="zh-CN" altLang="en-US"/>
                        <a:t>NONE, PARTIAL, FULL</a:t>
                      </a:r>
                      <a:endParaRPr lang="zh-CN" altLang="en-US"/>
                    </a:p>
                  </a:txBody>
                  <a:tcPr/>
                </a:tc>
                <a:tc>
                  <a:txBody>
                    <a:bodyPr/>
                    <a:p>
                      <a:pPr>
                        <a:buNone/>
                      </a:pPr>
                      <a:r>
                        <a:rPr lang="zh-CN" altLang="en-US"/>
                        <a:t>PARTIAL</a:t>
                      </a:r>
                      <a:endParaRPr lang="zh-CN" altLang="en-US"/>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设置（settings）</a:t>
            </a:r>
            <a:br>
              <a:rPr lang="zh-CN" altLang="en-US"/>
            </a:br>
            <a:endParaRPr lang="zh-CN" altLang="en-US"/>
          </a:p>
        </p:txBody>
      </p:sp>
      <p:graphicFrame>
        <p:nvGraphicFramePr>
          <p:cNvPr id="4" name="内容占位符 3"/>
          <p:cNvGraphicFramePr/>
          <p:nvPr>
            <p:ph idx="1"/>
            <p:custDataLst>
              <p:tags r:id="rId1"/>
            </p:custDataLst>
          </p:nvPr>
        </p:nvGraphicFramePr>
        <p:xfrm>
          <a:off x="557488" y="832493"/>
          <a:ext cx="10979785" cy="5928360"/>
        </p:xfrm>
        <a:graphic>
          <a:graphicData uri="http://schemas.openxmlformats.org/drawingml/2006/table">
            <a:tbl>
              <a:tblPr firstRow="1" bandRow="1">
                <a:tableStyleId>{5C22544A-7EE6-4342-B048-85BDC9FD1C3A}</a:tableStyleId>
              </a:tblPr>
              <a:tblGrid>
                <a:gridCol w="2289810"/>
                <a:gridCol w="4924425"/>
                <a:gridCol w="2301240"/>
                <a:gridCol w="1464310"/>
              </a:tblGrid>
              <a:tr h="381000">
                <a:tc>
                  <a:txBody>
                    <a:bodyPr/>
                    <a:p>
                      <a:pPr>
                        <a:buNone/>
                      </a:pPr>
                      <a:r>
                        <a:rPr lang="zh-CN" altLang="en-US"/>
                        <a:t>参数名</a:t>
                      </a:r>
                      <a:endParaRPr lang="zh-CN" altLang="en-US"/>
                    </a:p>
                  </a:txBody>
                  <a:tcPr/>
                </a:tc>
                <a:tc>
                  <a:txBody>
                    <a:bodyPr/>
                    <a:p>
                      <a:pPr>
                        <a:buNone/>
                      </a:pPr>
                      <a:r>
                        <a:rPr lang="zh-CN" altLang="en-US"/>
                        <a:t>参数作用</a:t>
                      </a:r>
                      <a:endParaRPr lang="zh-CN" altLang="en-US"/>
                    </a:p>
                  </a:txBody>
                  <a:tcPr/>
                </a:tc>
                <a:tc>
                  <a:txBody>
                    <a:bodyPr/>
                    <a:p>
                      <a:pPr>
                        <a:buNone/>
                      </a:pPr>
                      <a:r>
                        <a:rPr lang="zh-CN" altLang="en-US"/>
                        <a:t>可选值</a:t>
                      </a:r>
                      <a:endParaRPr lang="zh-CN" altLang="en-US"/>
                    </a:p>
                  </a:txBody>
                  <a:tcPr/>
                </a:tc>
                <a:tc>
                  <a:txBody>
                    <a:bodyPr/>
                    <a:p>
                      <a:pPr>
                        <a:buNone/>
                      </a:pPr>
                      <a:r>
                        <a:rPr lang="zh-CN" altLang="en-US"/>
                        <a:t>默认值</a:t>
                      </a:r>
                      <a:endParaRPr lang="zh-CN" altLang="en-US"/>
                    </a:p>
                  </a:txBody>
                  <a:tcPr/>
                </a:tc>
              </a:tr>
              <a:tr h="381000">
                <a:tc>
                  <a:txBody>
                    <a:bodyPr/>
                    <a:p>
                      <a:pPr>
                        <a:buNone/>
                      </a:pPr>
                      <a:r>
                        <a:rPr lang="zh-CN" altLang="en-US"/>
                        <a:t>autoMappingUnknownColumnBehavior</a:t>
                      </a:r>
                      <a:endParaRPr lang="zh-CN" altLang="en-US"/>
                    </a:p>
                  </a:txBody>
                  <a:tcPr/>
                </a:tc>
                <a:tc>
                  <a:txBody>
                    <a:bodyPr/>
                    <a:p>
                      <a:pPr>
                        <a:buNone/>
                      </a:pPr>
                      <a:r>
                        <a:rPr lang="zh-CN" altLang="en-US"/>
                        <a:t>指定发现自动映射目标未知列（或未知属性类型）的行为。</a:t>
                      </a:r>
                      <a:endParaRPr lang="zh-CN" altLang="en-US"/>
                    </a:p>
                    <a:p>
                      <a:pPr>
                        <a:buNone/>
                      </a:pPr>
                      <a:r>
                        <a:rPr lang="zh-CN" altLang="en-US"/>
                        <a:t>NONE: 不做任何反应</a:t>
                      </a:r>
                      <a:endParaRPr lang="zh-CN" altLang="en-US"/>
                    </a:p>
                    <a:p>
                      <a:pPr>
                        <a:buNone/>
                      </a:pPr>
                      <a:r>
                        <a:rPr lang="zh-CN" altLang="en-US"/>
                        <a:t>WARNING: 输出警告日志（'org.apache.ibatis.session.AutoMappingUnknownColumnBehavior' 的日志等级必须设置为 WARN）</a:t>
                      </a:r>
                      <a:endParaRPr lang="zh-CN" altLang="en-US"/>
                    </a:p>
                    <a:p>
                      <a:pPr>
                        <a:buNone/>
                      </a:pPr>
                      <a:r>
                        <a:rPr lang="zh-CN" altLang="en-US"/>
                        <a:t>FAILING: 映射失败 (抛出 SqlSessionException)</a:t>
                      </a:r>
                      <a:endParaRPr lang="zh-CN" altLang="en-US"/>
                    </a:p>
                  </a:txBody>
                  <a:tcPr/>
                </a:tc>
                <a:tc>
                  <a:txBody>
                    <a:bodyPr/>
                    <a:p>
                      <a:pPr>
                        <a:buNone/>
                      </a:pPr>
                      <a:r>
                        <a:rPr lang="zh-CN" altLang="en-US"/>
                        <a:t>NONE, WARNING, FAILING</a:t>
                      </a:r>
                      <a:endParaRPr lang="zh-CN" altLang="en-US"/>
                    </a:p>
                  </a:txBody>
                  <a:tcPr/>
                </a:tc>
                <a:tc>
                  <a:txBody>
                    <a:bodyPr/>
                    <a:p>
                      <a:pPr>
                        <a:buNone/>
                      </a:pPr>
                      <a:r>
                        <a:rPr lang="zh-CN" altLang="en-US"/>
                        <a:t>NONE</a:t>
                      </a:r>
                      <a:endParaRPr lang="zh-CN" altLang="en-US"/>
                    </a:p>
                  </a:txBody>
                  <a:tcPr/>
                </a:tc>
              </a:tr>
              <a:tr h="381000">
                <a:tc>
                  <a:txBody>
                    <a:bodyPr/>
                    <a:p>
                      <a:pPr>
                        <a:buNone/>
                      </a:pPr>
                      <a:r>
                        <a:rPr lang="zh-CN" altLang="en-US"/>
                        <a:t>defaultExecutorType</a:t>
                      </a:r>
                      <a:endParaRPr lang="zh-CN" altLang="en-US"/>
                    </a:p>
                  </a:txBody>
                  <a:tcPr/>
                </a:tc>
                <a:tc>
                  <a:txBody>
                    <a:bodyPr/>
                    <a:p>
                      <a:pPr>
                        <a:buNone/>
                      </a:pPr>
                      <a:r>
                        <a:rPr lang="zh-CN" altLang="en-US"/>
                        <a:t>配置默认的执行器。SIMPLE 就是普通的执行器；REUSE 执行器会重用预处理语句（PreparedStatement）； BATCH 执行器不仅重用语句还会执行批量更新。</a:t>
                      </a:r>
                      <a:endParaRPr lang="zh-CN" altLang="en-US"/>
                    </a:p>
                  </a:txBody>
                  <a:tcPr/>
                </a:tc>
                <a:tc>
                  <a:txBody>
                    <a:bodyPr/>
                    <a:p>
                      <a:pPr>
                        <a:buNone/>
                      </a:pPr>
                      <a:r>
                        <a:rPr lang="zh-CN" altLang="en-US"/>
                        <a:t>SIMPLE REUSE BATCH</a:t>
                      </a:r>
                      <a:endParaRPr lang="zh-CN" altLang="en-US"/>
                    </a:p>
                  </a:txBody>
                  <a:tcPr/>
                </a:tc>
                <a:tc>
                  <a:txBody>
                    <a:bodyPr/>
                    <a:p>
                      <a:pPr>
                        <a:buNone/>
                      </a:pPr>
                      <a:r>
                        <a:rPr lang="zh-CN" altLang="en-US"/>
                        <a:t>SIMPLE</a:t>
                      </a:r>
                      <a:endParaRPr lang="zh-CN" altLang="en-US"/>
                    </a:p>
                  </a:txBody>
                  <a:tcPr/>
                </a:tc>
              </a:tr>
              <a:tr h="381000">
                <a:tc>
                  <a:txBody>
                    <a:bodyPr/>
                    <a:p>
                      <a:pPr>
                        <a:buNone/>
                      </a:pPr>
                      <a:r>
                        <a:rPr lang="zh-CN" altLang="en-US"/>
                        <a:t>defaultStatementTimeout</a:t>
                      </a:r>
                      <a:endParaRPr lang="zh-CN" altLang="en-US"/>
                    </a:p>
                  </a:txBody>
                  <a:tcPr/>
                </a:tc>
                <a:tc>
                  <a:txBody>
                    <a:bodyPr/>
                    <a:p>
                      <a:pPr>
                        <a:buNone/>
                      </a:pPr>
                      <a:r>
                        <a:rPr lang="zh-CN" altLang="en-US"/>
                        <a:t>设置超时时间，它决定数据库驱动等待数据库响应的秒数。</a:t>
                      </a:r>
                      <a:endParaRPr lang="zh-CN" altLang="en-US"/>
                    </a:p>
                  </a:txBody>
                  <a:tcPr/>
                </a:tc>
                <a:tc>
                  <a:txBody>
                    <a:bodyPr/>
                    <a:p>
                      <a:pPr>
                        <a:buNone/>
                      </a:pPr>
                      <a:r>
                        <a:rPr lang="zh-CN" altLang="en-US"/>
                        <a:t>任意正整数</a:t>
                      </a:r>
                      <a:endParaRPr lang="zh-CN" altLang="en-US"/>
                    </a:p>
                  </a:txBody>
                  <a:tcPr/>
                </a:tc>
                <a:tc>
                  <a:txBody>
                    <a:bodyPr/>
                    <a:p>
                      <a:pPr>
                        <a:buNone/>
                      </a:pPr>
                      <a:r>
                        <a:rPr lang="zh-CN" altLang="en-US"/>
                        <a:t>未设置 (null)</a:t>
                      </a:r>
                      <a:endParaRPr lang="zh-CN" altLang="en-US"/>
                    </a:p>
                  </a:txBody>
                  <a:tcPr/>
                </a:tc>
              </a:tr>
              <a:tr h="381000">
                <a:tc>
                  <a:txBody>
                    <a:bodyPr/>
                    <a:p>
                      <a:pPr>
                        <a:buNone/>
                      </a:pPr>
                      <a:r>
                        <a:rPr lang="zh-CN" altLang="en-US"/>
                        <a:t>defaultFetchSize</a:t>
                      </a:r>
                      <a:endParaRPr lang="zh-CN" altLang="en-US"/>
                    </a:p>
                  </a:txBody>
                  <a:tcPr/>
                </a:tc>
                <a:tc>
                  <a:txBody>
                    <a:bodyPr/>
                    <a:p>
                      <a:pPr>
                        <a:buNone/>
                      </a:pPr>
                      <a:r>
                        <a:rPr lang="zh-CN" altLang="en-US"/>
                        <a:t>为驱动的结果集获取数量（fetchSize）设置一个建议值。此参数只可以在查询设置中被覆盖。</a:t>
                      </a:r>
                      <a:endParaRPr lang="zh-CN" altLang="en-US"/>
                    </a:p>
                  </a:txBody>
                  <a:tcPr/>
                </a:tc>
                <a:tc>
                  <a:txBody>
                    <a:bodyPr/>
                    <a:p>
                      <a:pPr>
                        <a:buNone/>
                      </a:pPr>
                      <a:r>
                        <a:rPr lang="zh-CN" altLang="en-US"/>
                        <a:t>任意正整数</a:t>
                      </a:r>
                      <a:endParaRPr lang="zh-CN" altLang="en-US"/>
                    </a:p>
                  </a:txBody>
                  <a:tcPr/>
                </a:tc>
                <a:tc>
                  <a:txBody>
                    <a:bodyPr/>
                    <a:p>
                      <a:pPr>
                        <a:buNone/>
                      </a:pPr>
                      <a:r>
                        <a:rPr lang="zh-CN" altLang="en-US"/>
                        <a:t>未设置 (null)</a:t>
                      </a:r>
                      <a:endParaRPr lang="zh-CN" altLang="en-US"/>
                    </a:p>
                  </a:txBody>
                  <a:tcPr/>
                </a:tc>
              </a:tr>
              <a:tr h="381000">
                <a:tc>
                  <a:txBody>
                    <a:bodyPr/>
                    <a:p>
                      <a:pPr>
                        <a:buNone/>
                      </a:pPr>
                      <a:r>
                        <a:rPr lang="zh-CN" altLang="en-US"/>
                        <a:t>defaultResultSetType</a:t>
                      </a:r>
                      <a:endParaRPr lang="zh-CN" altLang="en-US"/>
                    </a:p>
                  </a:txBody>
                  <a:tcPr/>
                </a:tc>
                <a:tc>
                  <a:txBody>
                    <a:bodyPr/>
                    <a:p>
                      <a:pPr>
                        <a:buNone/>
                      </a:pPr>
                      <a:r>
                        <a:rPr lang="zh-CN" altLang="en-US"/>
                        <a:t>指定语句默认的滚动策略。（新增于 3.5.2）</a:t>
                      </a:r>
                      <a:endParaRPr lang="zh-CN" altLang="en-US"/>
                    </a:p>
                  </a:txBody>
                  <a:tcPr/>
                </a:tc>
                <a:tc>
                  <a:txBody>
                    <a:bodyPr/>
                    <a:p>
                      <a:pPr>
                        <a:buNone/>
                      </a:pPr>
                      <a:r>
                        <a:rPr lang="zh-CN" altLang="en-US"/>
                        <a:t>FORWARD_ONLY | SCROLL_SENSITIVE | SCROLL_INSENSITIVE | DEFAULT（等同于未设置）</a:t>
                      </a:r>
                      <a:endParaRPr lang="zh-CN" altLang="en-US"/>
                    </a:p>
                  </a:txBody>
                  <a:tcPr/>
                </a:tc>
                <a:tc>
                  <a:txBody>
                    <a:bodyPr/>
                    <a:p>
                      <a:pPr>
                        <a:buNone/>
                      </a:pPr>
                      <a:r>
                        <a:rPr lang="zh-CN" altLang="en-US"/>
                        <a:t>未设置 (null)</a:t>
                      </a:r>
                      <a:endParaRPr lang="zh-CN" altLang="en-US"/>
                    </a:p>
                  </a:txBody>
                  <a:tcPr/>
                </a:tc>
              </a:tr>
              <a:tr h="381000">
                <a:tc>
                  <a:txBody>
                    <a:bodyPr/>
                    <a:p>
                      <a:pPr>
                        <a:buNone/>
                      </a:pPr>
                      <a:r>
                        <a:rPr lang="zh-CN" altLang="en-US"/>
                        <a:t>safeRowBoundsEnabled</a:t>
                      </a:r>
                      <a:endParaRPr lang="zh-CN" altLang="en-US"/>
                    </a:p>
                  </a:txBody>
                  <a:tcPr/>
                </a:tc>
                <a:tc>
                  <a:txBody>
                    <a:bodyPr/>
                    <a:p>
                      <a:pPr>
                        <a:buNone/>
                      </a:pPr>
                      <a:r>
                        <a:rPr lang="zh-CN" altLang="en-US"/>
                        <a:t>是否允许在嵌套语句中使用分页（RowBounds）。如果允许使用则设置为 false。</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r h="381000">
                <a:tc>
                  <a:txBody>
                    <a:bodyPr/>
                    <a:p>
                      <a:pPr>
                        <a:buNone/>
                      </a:pPr>
                      <a:r>
                        <a:rPr lang="zh-CN" altLang="en-US"/>
                        <a:t>safeResultHandlerEnabled</a:t>
                      </a:r>
                      <a:endParaRPr lang="zh-CN" altLang="en-US"/>
                    </a:p>
                  </a:txBody>
                  <a:tcPr/>
                </a:tc>
                <a:tc>
                  <a:txBody>
                    <a:bodyPr/>
                    <a:p>
                      <a:pPr>
                        <a:buNone/>
                      </a:pPr>
                      <a:r>
                        <a:rPr lang="zh-CN" altLang="en-US"/>
                        <a:t>是否允许在嵌套语句中使用结果处理器（ResultHandler）。如果允许使用则设置为 false。</a:t>
                      </a:r>
                      <a:endParaRPr lang="zh-CN" altLang="en-US"/>
                    </a:p>
                  </a:txBody>
                  <a:tcPr/>
                </a:tc>
                <a:tc>
                  <a:txBody>
                    <a:bodyPr/>
                    <a:p>
                      <a:pPr>
                        <a:buNone/>
                      </a:pPr>
                      <a:r>
                        <a:rPr lang="zh-CN" altLang="en-US"/>
                        <a:t>true | false</a:t>
                      </a:r>
                      <a:endParaRPr lang="zh-CN" altLang="en-US"/>
                    </a:p>
                  </a:txBody>
                  <a:tcPr/>
                </a:tc>
                <a:tc>
                  <a:txBody>
                    <a:bodyPr/>
                    <a:p>
                      <a:pPr>
                        <a:buNone/>
                      </a:pPr>
                      <a:r>
                        <a:rPr lang="zh-CN" altLang="en-US"/>
                        <a:t>True</a:t>
                      </a:r>
                      <a:endParaRPr lang="zh-CN" altLang="en-US"/>
                    </a:p>
                  </a:txBody>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设置（settings）</a:t>
            </a:r>
            <a:endParaRPr lang="zh-CN" altLang="en-US"/>
          </a:p>
        </p:txBody>
      </p:sp>
      <p:graphicFrame>
        <p:nvGraphicFramePr>
          <p:cNvPr id="4" name="内容占位符 3"/>
          <p:cNvGraphicFramePr/>
          <p:nvPr>
            <p:ph idx="1"/>
            <p:custDataLst>
              <p:tags r:id="rId1"/>
            </p:custDataLst>
          </p:nvPr>
        </p:nvGraphicFramePr>
        <p:xfrm>
          <a:off x="669883" y="952508"/>
          <a:ext cx="10852150" cy="5638800"/>
        </p:xfrm>
        <a:graphic>
          <a:graphicData uri="http://schemas.openxmlformats.org/drawingml/2006/table">
            <a:tbl>
              <a:tblPr firstRow="1" bandRow="1">
                <a:tableStyleId>{5C22544A-7EE6-4342-B048-85BDC9FD1C3A}</a:tableStyleId>
              </a:tblPr>
              <a:tblGrid>
                <a:gridCol w="2503805"/>
                <a:gridCol w="4645025"/>
                <a:gridCol w="1755775"/>
                <a:gridCol w="1947545"/>
              </a:tblGrid>
              <a:tr h="381000">
                <a:tc>
                  <a:txBody>
                    <a:bodyPr/>
                    <a:p>
                      <a:pPr>
                        <a:buNone/>
                      </a:pPr>
                      <a:r>
                        <a:rPr lang="zh-CN" altLang="en-US"/>
                        <a:t>参数名</a:t>
                      </a:r>
                      <a:endParaRPr lang="zh-CN" altLang="en-US"/>
                    </a:p>
                  </a:txBody>
                  <a:tcPr/>
                </a:tc>
                <a:tc>
                  <a:txBody>
                    <a:bodyPr/>
                    <a:p>
                      <a:pPr>
                        <a:buNone/>
                      </a:pPr>
                      <a:r>
                        <a:rPr lang="zh-CN" altLang="en-US"/>
                        <a:t>参数作用</a:t>
                      </a:r>
                      <a:endParaRPr lang="zh-CN" altLang="en-US"/>
                    </a:p>
                  </a:txBody>
                  <a:tcPr/>
                </a:tc>
                <a:tc>
                  <a:txBody>
                    <a:bodyPr/>
                    <a:p>
                      <a:pPr>
                        <a:buNone/>
                      </a:pPr>
                      <a:r>
                        <a:rPr lang="zh-CN" altLang="en-US"/>
                        <a:t>可选值</a:t>
                      </a:r>
                      <a:endParaRPr lang="zh-CN" altLang="en-US"/>
                    </a:p>
                  </a:txBody>
                  <a:tcPr/>
                </a:tc>
                <a:tc>
                  <a:txBody>
                    <a:bodyPr/>
                    <a:p>
                      <a:pPr>
                        <a:buNone/>
                      </a:pPr>
                      <a:r>
                        <a:rPr lang="zh-CN" altLang="en-US"/>
                        <a:t>默认值</a:t>
                      </a:r>
                      <a:endParaRPr lang="zh-CN" altLang="en-US"/>
                    </a:p>
                  </a:txBody>
                  <a:tcPr/>
                </a:tc>
              </a:tr>
              <a:tr h="381000">
                <a:tc>
                  <a:txBody>
                    <a:bodyPr/>
                    <a:p>
                      <a:pPr>
                        <a:buNone/>
                      </a:pPr>
                      <a:r>
                        <a:rPr lang="zh-CN" altLang="en-US"/>
                        <a:t>mapUnderscoreToCamelCase</a:t>
                      </a:r>
                      <a:endParaRPr lang="zh-CN" altLang="en-US"/>
                    </a:p>
                  </a:txBody>
                  <a:tcPr/>
                </a:tc>
                <a:tc>
                  <a:txBody>
                    <a:bodyPr/>
                    <a:p>
                      <a:pPr>
                        <a:buNone/>
                      </a:pPr>
                      <a:r>
                        <a:rPr lang="zh-CN" altLang="en-US"/>
                        <a:t>是否开启驼峰命名自动映射，即从经典数据库列名 A_COLUMN 映射到经典 Java 属性名 aColumn。</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r h="381000">
                <a:tc>
                  <a:txBody>
                    <a:bodyPr/>
                    <a:p>
                      <a:pPr>
                        <a:buNone/>
                      </a:pPr>
                      <a:r>
                        <a:rPr lang="zh-CN" altLang="en-US"/>
                        <a:t>localCacheScope</a:t>
                      </a:r>
                      <a:endParaRPr lang="zh-CN" altLang="en-US"/>
                    </a:p>
                  </a:txBody>
                  <a:tcPr/>
                </a:tc>
                <a:tc>
                  <a:txBody>
                    <a:bodyPr/>
                    <a:p>
                      <a:pPr>
                        <a:buNone/>
                      </a:pPr>
                      <a:r>
                        <a:rPr lang="zh-CN" altLang="en-US"/>
                        <a:t>MyBatis 利用本地缓存机制（Local Cache）防止循环引用和加速重复的嵌套查询。 默认值为 SESSION，会缓存一个会话中执行的所有查询。 若设置值为 STATEMENT，本地缓存将仅用于执行语句，对相同 SqlSession 的不同查询将不会进行缓存。</a:t>
                      </a:r>
                      <a:endParaRPr lang="zh-CN" altLang="en-US"/>
                    </a:p>
                  </a:txBody>
                  <a:tcPr/>
                </a:tc>
                <a:tc>
                  <a:txBody>
                    <a:bodyPr/>
                    <a:p>
                      <a:pPr>
                        <a:buNone/>
                      </a:pPr>
                      <a:r>
                        <a:rPr lang="zh-CN" altLang="en-US"/>
                        <a:t>SESSION | STATEMENT</a:t>
                      </a:r>
                      <a:endParaRPr lang="zh-CN" altLang="en-US"/>
                    </a:p>
                  </a:txBody>
                  <a:tcPr/>
                </a:tc>
                <a:tc>
                  <a:txBody>
                    <a:bodyPr/>
                    <a:p>
                      <a:pPr>
                        <a:buNone/>
                      </a:pPr>
                      <a:r>
                        <a:rPr lang="zh-CN" altLang="en-US"/>
                        <a:t>SESSION</a:t>
                      </a:r>
                      <a:endParaRPr lang="zh-CN" altLang="en-US"/>
                    </a:p>
                  </a:txBody>
                  <a:tcPr/>
                </a:tc>
              </a:tr>
              <a:tr h="381000">
                <a:tc>
                  <a:txBody>
                    <a:bodyPr/>
                    <a:p>
                      <a:pPr>
                        <a:buNone/>
                      </a:pPr>
                      <a:r>
                        <a:rPr lang="zh-CN" altLang="en-US"/>
                        <a:t>jdbcTypeForNull</a:t>
                      </a:r>
                      <a:endParaRPr lang="zh-CN" altLang="en-US"/>
                    </a:p>
                  </a:txBody>
                  <a:tcPr/>
                </a:tc>
                <a:tc>
                  <a:txBody>
                    <a:bodyPr/>
                    <a:p>
                      <a:pPr>
                        <a:buNone/>
                      </a:pPr>
                      <a:r>
                        <a:rPr lang="zh-CN" altLang="en-US"/>
                        <a:t>当没有为参数指定特定的 JDBC 类型时，空值的默认 JDBC 类型。 某些数据库驱动需要指定列的 JDBC 类型，多数情况直接用一般类型即可，比如 NULL、VARCHAR 或 OTHER。</a:t>
                      </a:r>
                      <a:endParaRPr lang="zh-CN" altLang="en-US"/>
                    </a:p>
                  </a:txBody>
                  <a:tcPr/>
                </a:tc>
                <a:tc>
                  <a:txBody>
                    <a:bodyPr/>
                    <a:p>
                      <a:pPr>
                        <a:buNone/>
                      </a:pPr>
                      <a:r>
                        <a:rPr lang="zh-CN" altLang="en-US"/>
                        <a:t>JdbcType 常量，常用值：NULL、VARCHAR 或 OTHER。</a:t>
                      </a:r>
                      <a:endParaRPr lang="zh-CN" altLang="en-US"/>
                    </a:p>
                  </a:txBody>
                  <a:tcPr/>
                </a:tc>
                <a:tc>
                  <a:txBody>
                    <a:bodyPr/>
                    <a:p>
                      <a:pPr>
                        <a:buNone/>
                      </a:pPr>
                      <a:r>
                        <a:rPr lang="zh-CN" altLang="en-US"/>
                        <a:t>OTHER</a:t>
                      </a:r>
                      <a:endParaRPr lang="zh-CN" altLang="en-US"/>
                    </a:p>
                  </a:txBody>
                  <a:tcPr/>
                </a:tc>
              </a:tr>
              <a:tr h="381000">
                <a:tc>
                  <a:txBody>
                    <a:bodyPr/>
                    <a:p>
                      <a:pPr>
                        <a:buNone/>
                      </a:pPr>
                      <a:r>
                        <a:rPr lang="zh-CN" altLang="en-US"/>
                        <a:t>lazyLoadTriggerMethods</a:t>
                      </a:r>
                      <a:endParaRPr lang="zh-CN" altLang="en-US"/>
                    </a:p>
                  </a:txBody>
                  <a:tcPr/>
                </a:tc>
                <a:tc>
                  <a:txBody>
                    <a:bodyPr/>
                    <a:p>
                      <a:pPr>
                        <a:buNone/>
                      </a:pPr>
                      <a:r>
                        <a:rPr lang="zh-CN" altLang="en-US"/>
                        <a:t>指定对象的哪些方法触发一次延迟加载。</a:t>
                      </a:r>
                      <a:endParaRPr lang="zh-CN" altLang="en-US"/>
                    </a:p>
                  </a:txBody>
                  <a:tcPr/>
                </a:tc>
                <a:tc>
                  <a:txBody>
                    <a:bodyPr/>
                    <a:p>
                      <a:pPr>
                        <a:buNone/>
                      </a:pPr>
                      <a:r>
                        <a:rPr lang="zh-CN" altLang="en-US"/>
                        <a:t>用逗号分隔的方法列表。</a:t>
                      </a:r>
                      <a:endParaRPr lang="zh-CN" altLang="en-US"/>
                    </a:p>
                  </a:txBody>
                  <a:tcPr/>
                </a:tc>
                <a:tc>
                  <a:txBody>
                    <a:bodyPr/>
                    <a:p>
                      <a:pPr>
                        <a:buNone/>
                      </a:pPr>
                      <a:r>
                        <a:rPr lang="zh-CN" altLang="en-US"/>
                        <a:t>equals,clone,hashCode,toString</a:t>
                      </a:r>
                      <a:endParaRPr lang="zh-CN" altLang="en-US"/>
                    </a:p>
                  </a:txBody>
                  <a:tcPr/>
                </a:tc>
              </a:tr>
              <a:tr h="381000">
                <a:tc>
                  <a:txBody>
                    <a:bodyPr/>
                    <a:p>
                      <a:pPr>
                        <a:buNone/>
                      </a:pPr>
                      <a:r>
                        <a:rPr lang="zh-CN" altLang="en-US"/>
                        <a:t>defaultScriptingLanguage</a:t>
                      </a:r>
                      <a:endParaRPr lang="zh-CN" altLang="en-US"/>
                    </a:p>
                  </a:txBody>
                  <a:tcPr/>
                </a:tc>
                <a:tc>
                  <a:txBody>
                    <a:bodyPr/>
                    <a:p>
                      <a:pPr>
                        <a:buNone/>
                      </a:pPr>
                      <a:r>
                        <a:rPr lang="zh-CN" altLang="en-US"/>
                        <a:t>指定动态 SQL 生成使用的默认脚本语言。</a:t>
                      </a:r>
                      <a:endParaRPr lang="zh-CN" altLang="en-US"/>
                    </a:p>
                  </a:txBody>
                  <a:tcPr/>
                </a:tc>
                <a:tc>
                  <a:txBody>
                    <a:bodyPr/>
                    <a:p>
                      <a:pPr>
                        <a:buNone/>
                      </a:pPr>
                      <a:r>
                        <a:rPr lang="zh-CN" altLang="en-US"/>
                        <a:t>一个类型别名或全限定类名。</a:t>
                      </a:r>
                      <a:endParaRPr lang="zh-CN" altLang="en-US"/>
                    </a:p>
                  </a:txBody>
                  <a:tcPr/>
                </a:tc>
                <a:tc>
                  <a:txBody>
                    <a:bodyPr/>
                    <a:p>
                      <a:pPr>
                        <a:buNone/>
                      </a:pPr>
                      <a:r>
                        <a:rPr lang="zh-CN" altLang="en-US"/>
                        <a:t>org.apache.ibatis.scripting.xmltags.XMLLanguageDriver</a:t>
                      </a:r>
                      <a:endParaRPr lang="zh-CN" altLang="en-US"/>
                    </a:p>
                  </a:txBody>
                  <a:tcPr/>
                </a:tc>
              </a:tr>
              <a:tr h="381000">
                <a:tc>
                  <a:txBody>
                    <a:bodyPr/>
                    <a:p>
                      <a:pPr>
                        <a:buNone/>
                      </a:pPr>
                      <a:r>
                        <a:rPr lang="zh-CN" altLang="en-US"/>
                        <a:t>defaultEnumTypeHandler</a:t>
                      </a:r>
                      <a:endParaRPr lang="zh-CN" altLang="en-US"/>
                    </a:p>
                  </a:txBody>
                  <a:tcPr/>
                </a:tc>
                <a:tc>
                  <a:txBody>
                    <a:bodyPr/>
                    <a:p>
                      <a:pPr>
                        <a:buNone/>
                      </a:pPr>
                      <a:r>
                        <a:rPr lang="zh-CN" altLang="en-US"/>
                        <a:t>指定 Enum 使用的默认 TypeHandler 。（新增于 3.4.5）</a:t>
                      </a:r>
                      <a:endParaRPr lang="zh-CN" altLang="en-US"/>
                    </a:p>
                  </a:txBody>
                  <a:tcPr/>
                </a:tc>
                <a:tc>
                  <a:txBody>
                    <a:bodyPr/>
                    <a:p>
                      <a:pPr>
                        <a:buNone/>
                      </a:pPr>
                      <a:r>
                        <a:rPr lang="zh-CN" altLang="en-US"/>
                        <a:t>一个类型别名或全限定类名。</a:t>
                      </a:r>
                      <a:endParaRPr lang="zh-CN" altLang="en-US"/>
                    </a:p>
                  </a:txBody>
                  <a:tcPr/>
                </a:tc>
                <a:tc>
                  <a:txBody>
                    <a:bodyPr/>
                    <a:p>
                      <a:pPr>
                        <a:buNone/>
                      </a:pPr>
                      <a:r>
                        <a:rPr lang="zh-CN" altLang="en-US"/>
                        <a:t>org.apache.ibatis.type.EnumTypeHandler</a:t>
                      </a:r>
                      <a:endParaRPr lang="zh-CN" altLang="en-US"/>
                    </a:p>
                  </a:txBody>
                  <a:tcPr/>
                </a:tc>
              </a:tr>
              <a:tr h="381000">
                <a:tc>
                  <a:txBody>
                    <a:bodyPr/>
                    <a:p>
                      <a:pPr>
                        <a:buNone/>
                      </a:pPr>
                      <a:r>
                        <a:rPr lang="zh-CN" altLang="en-US"/>
                        <a:t>callSettersOnNulls</a:t>
                      </a:r>
                      <a:endParaRPr lang="zh-CN" altLang="en-US"/>
                    </a:p>
                  </a:txBody>
                  <a:tcPr/>
                </a:tc>
                <a:tc>
                  <a:txBody>
                    <a:bodyPr/>
                    <a:p>
                      <a:pPr>
                        <a:buNone/>
                      </a:pPr>
                      <a:r>
                        <a:rPr lang="zh-CN" altLang="en-US"/>
                        <a:t>指定当结果集中值为 null 的时候是否调用映射对象的 setter（map 对象时为 put）方法，这在依赖于 Map.keySet() 或 null 值进行初始化时比较有用。注意基本类型（int、boolean 等）是不能设置成 null 的。</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graphicFrame>
        <p:nvGraphicFramePr>
          <p:cNvPr id="4" name="内容占位符 3"/>
          <p:cNvGraphicFramePr/>
          <p:nvPr>
            <p:ph idx="1"/>
            <p:custDataLst>
              <p:tags r:id="rId1"/>
            </p:custDataLst>
          </p:nvPr>
        </p:nvGraphicFramePr>
        <p:xfrm>
          <a:off x="714968" y="509278"/>
          <a:ext cx="10852150" cy="6134100"/>
        </p:xfrm>
        <a:graphic>
          <a:graphicData uri="http://schemas.openxmlformats.org/drawingml/2006/table">
            <a:tbl>
              <a:tblPr firstRow="1" bandRow="1">
                <a:tableStyleId>{5C22544A-7EE6-4342-B048-85BDC9FD1C3A}</a:tableStyleId>
              </a:tblPr>
              <a:tblGrid>
                <a:gridCol w="2473325"/>
                <a:gridCol w="4675505"/>
                <a:gridCol w="2732405"/>
                <a:gridCol w="970915"/>
              </a:tblGrid>
              <a:tr h="381000">
                <a:tc>
                  <a:txBody>
                    <a:bodyPr/>
                    <a:p>
                      <a:pPr>
                        <a:buNone/>
                      </a:pPr>
                      <a:r>
                        <a:rPr lang="zh-CN" altLang="en-US"/>
                        <a:t>参数名</a:t>
                      </a:r>
                      <a:endParaRPr lang="zh-CN" altLang="en-US"/>
                    </a:p>
                  </a:txBody>
                  <a:tcPr/>
                </a:tc>
                <a:tc>
                  <a:txBody>
                    <a:bodyPr/>
                    <a:p>
                      <a:pPr>
                        <a:buNone/>
                      </a:pPr>
                      <a:r>
                        <a:rPr lang="zh-CN" altLang="en-US"/>
                        <a:t>参数作用</a:t>
                      </a:r>
                      <a:endParaRPr lang="zh-CN" altLang="en-US"/>
                    </a:p>
                  </a:txBody>
                  <a:tcPr/>
                </a:tc>
                <a:tc>
                  <a:txBody>
                    <a:bodyPr/>
                    <a:p>
                      <a:pPr>
                        <a:buNone/>
                      </a:pPr>
                      <a:r>
                        <a:rPr lang="zh-CN" altLang="en-US"/>
                        <a:t>可选值</a:t>
                      </a:r>
                      <a:endParaRPr lang="zh-CN" altLang="en-US"/>
                    </a:p>
                  </a:txBody>
                  <a:tcPr/>
                </a:tc>
                <a:tc>
                  <a:txBody>
                    <a:bodyPr/>
                    <a:p>
                      <a:pPr>
                        <a:buNone/>
                      </a:pPr>
                      <a:r>
                        <a:rPr lang="zh-CN" altLang="en-US"/>
                        <a:t>默认值</a:t>
                      </a:r>
                      <a:endParaRPr lang="zh-CN" altLang="en-US"/>
                    </a:p>
                  </a:txBody>
                  <a:tcPr/>
                </a:tc>
              </a:tr>
              <a:tr h="381000">
                <a:tc>
                  <a:txBody>
                    <a:bodyPr/>
                    <a:p>
                      <a:pPr>
                        <a:buNone/>
                      </a:pPr>
                      <a:r>
                        <a:rPr lang="zh-CN" altLang="en-US"/>
                        <a:t>returnInstanceForEmptyRow</a:t>
                      </a:r>
                      <a:endParaRPr lang="zh-CN" altLang="en-US"/>
                    </a:p>
                  </a:txBody>
                  <a:tcPr/>
                </a:tc>
                <a:tc>
                  <a:txBody>
                    <a:bodyPr/>
                    <a:p>
                      <a:pPr>
                        <a:buNone/>
                      </a:pPr>
                      <a:r>
                        <a:rPr lang="zh-CN" altLang="en-US"/>
                        <a:t>当返回行的所有列都是空时，MyBatis默认返回 null。 当开启这个设置时，MyBatis会返回一个空实例。 请注意，它也适用于嵌套的结果集（如集合或关联）。（新增于 3.4.2）</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r h="381000">
                <a:tc>
                  <a:txBody>
                    <a:bodyPr/>
                    <a:p>
                      <a:pPr>
                        <a:buNone/>
                      </a:pPr>
                      <a:r>
                        <a:rPr lang="zh-CN" altLang="en-US"/>
                        <a:t>logPrefix</a:t>
                      </a:r>
                      <a:endParaRPr lang="zh-CN" altLang="en-US"/>
                    </a:p>
                  </a:txBody>
                  <a:tcPr/>
                </a:tc>
                <a:tc>
                  <a:txBody>
                    <a:bodyPr/>
                    <a:p>
                      <a:pPr>
                        <a:buNone/>
                      </a:pPr>
                      <a:r>
                        <a:rPr lang="zh-CN" altLang="en-US"/>
                        <a:t>指定 MyBatis 增加到日志名称的前缀。</a:t>
                      </a:r>
                      <a:endParaRPr lang="zh-CN" altLang="en-US"/>
                    </a:p>
                  </a:txBody>
                  <a:tcPr/>
                </a:tc>
                <a:tc>
                  <a:txBody>
                    <a:bodyPr/>
                    <a:p>
                      <a:pPr>
                        <a:buNone/>
                      </a:pPr>
                      <a:r>
                        <a:rPr lang="zh-CN" altLang="en-US"/>
                        <a:t>任何字符串</a:t>
                      </a:r>
                      <a:endParaRPr lang="zh-CN" altLang="en-US"/>
                    </a:p>
                  </a:txBody>
                  <a:tcPr/>
                </a:tc>
                <a:tc>
                  <a:txBody>
                    <a:bodyPr/>
                    <a:p>
                      <a:pPr>
                        <a:buNone/>
                      </a:pPr>
                      <a:r>
                        <a:rPr lang="zh-CN" altLang="en-US"/>
                        <a:t>未设置</a:t>
                      </a:r>
                      <a:endParaRPr lang="zh-CN" altLang="en-US"/>
                    </a:p>
                  </a:txBody>
                  <a:tcPr/>
                </a:tc>
              </a:tr>
              <a:tr h="381000">
                <a:tc>
                  <a:txBody>
                    <a:bodyPr/>
                    <a:p>
                      <a:pPr>
                        <a:buNone/>
                      </a:pPr>
                      <a:r>
                        <a:rPr lang="zh-CN" altLang="en-US"/>
                        <a:t>logImpl</a:t>
                      </a:r>
                      <a:endParaRPr lang="zh-CN" altLang="en-US"/>
                    </a:p>
                  </a:txBody>
                  <a:tcPr/>
                </a:tc>
                <a:tc>
                  <a:txBody>
                    <a:bodyPr/>
                    <a:p>
                      <a:pPr>
                        <a:buNone/>
                      </a:pPr>
                      <a:r>
                        <a:rPr lang="zh-CN" altLang="en-US"/>
                        <a:t>指定 MyBatis 所用日志的具体实现，未指定时将自动查找。</a:t>
                      </a:r>
                      <a:endParaRPr lang="zh-CN" altLang="en-US"/>
                    </a:p>
                  </a:txBody>
                  <a:tcPr/>
                </a:tc>
                <a:tc>
                  <a:txBody>
                    <a:bodyPr/>
                    <a:p>
                      <a:pPr>
                        <a:buNone/>
                      </a:pPr>
                      <a:r>
                        <a:rPr lang="zh-CN" altLang="en-US"/>
                        <a:t>SLF4J | LOG4J | LOG4J2 | JDK_LOGGING | COMMONS_LOGGING | STDOUT_LOGGING | NO_LOGGING</a:t>
                      </a:r>
                      <a:endParaRPr lang="zh-CN" altLang="en-US"/>
                    </a:p>
                  </a:txBody>
                  <a:tcPr/>
                </a:tc>
                <a:tc>
                  <a:txBody>
                    <a:bodyPr/>
                    <a:p>
                      <a:pPr>
                        <a:buNone/>
                      </a:pPr>
                      <a:r>
                        <a:rPr lang="zh-CN" altLang="en-US"/>
                        <a:t>未设置</a:t>
                      </a:r>
                      <a:endParaRPr lang="zh-CN" altLang="en-US"/>
                    </a:p>
                  </a:txBody>
                  <a:tcPr/>
                </a:tc>
              </a:tr>
              <a:tr h="381000">
                <a:tc>
                  <a:txBody>
                    <a:bodyPr/>
                    <a:p>
                      <a:pPr>
                        <a:buNone/>
                      </a:pPr>
                      <a:r>
                        <a:rPr lang="zh-CN" altLang="en-US"/>
                        <a:t>proxyFactory</a:t>
                      </a:r>
                      <a:endParaRPr lang="zh-CN" altLang="en-US"/>
                    </a:p>
                  </a:txBody>
                  <a:tcPr/>
                </a:tc>
                <a:tc>
                  <a:txBody>
                    <a:bodyPr/>
                    <a:p>
                      <a:pPr>
                        <a:buNone/>
                      </a:pPr>
                      <a:r>
                        <a:rPr lang="zh-CN" altLang="en-US"/>
                        <a:t>指定 Mybatis 创建可延迟加载对象所用到的代理工具。</a:t>
                      </a:r>
                      <a:endParaRPr lang="zh-CN" altLang="en-US"/>
                    </a:p>
                  </a:txBody>
                  <a:tcPr/>
                </a:tc>
                <a:tc>
                  <a:txBody>
                    <a:bodyPr/>
                    <a:p>
                      <a:pPr>
                        <a:buNone/>
                      </a:pPr>
                      <a:r>
                        <a:rPr lang="zh-CN" altLang="en-US"/>
                        <a:t>CGLIB | JAVASSIST</a:t>
                      </a:r>
                      <a:endParaRPr lang="zh-CN" altLang="en-US"/>
                    </a:p>
                  </a:txBody>
                  <a:tcPr/>
                </a:tc>
                <a:tc>
                  <a:txBody>
                    <a:bodyPr/>
                    <a:p>
                      <a:pPr>
                        <a:buNone/>
                      </a:pPr>
                      <a:r>
                        <a:rPr lang="zh-CN" altLang="en-US"/>
                        <a:t>JAVASSIST （MyBatis 3.3 以上）</a:t>
                      </a:r>
                      <a:endParaRPr lang="zh-CN" altLang="en-US"/>
                    </a:p>
                  </a:txBody>
                  <a:tcPr/>
                </a:tc>
              </a:tr>
              <a:tr h="381000">
                <a:tc>
                  <a:txBody>
                    <a:bodyPr/>
                    <a:p>
                      <a:pPr>
                        <a:buNone/>
                      </a:pPr>
                      <a:r>
                        <a:rPr lang="zh-CN" altLang="en-US"/>
                        <a:t>vfsImpl</a:t>
                      </a:r>
                      <a:endParaRPr lang="zh-CN" altLang="en-US"/>
                    </a:p>
                  </a:txBody>
                  <a:tcPr/>
                </a:tc>
                <a:tc>
                  <a:txBody>
                    <a:bodyPr/>
                    <a:p>
                      <a:pPr>
                        <a:buNone/>
                      </a:pPr>
                      <a:r>
                        <a:rPr lang="zh-CN" altLang="en-US"/>
                        <a:t>指定 VFS 的实现</a:t>
                      </a:r>
                      <a:endParaRPr lang="zh-CN" altLang="en-US"/>
                    </a:p>
                  </a:txBody>
                  <a:tcPr/>
                </a:tc>
                <a:tc>
                  <a:txBody>
                    <a:bodyPr/>
                    <a:p>
                      <a:pPr>
                        <a:buNone/>
                      </a:pPr>
                      <a:r>
                        <a:rPr lang="zh-CN" altLang="en-US"/>
                        <a:t>自定义 VFS 的实现的类全限定名，以逗号分隔。</a:t>
                      </a:r>
                      <a:endParaRPr lang="zh-CN" altLang="en-US"/>
                    </a:p>
                  </a:txBody>
                  <a:tcPr/>
                </a:tc>
                <a:tc>
                  <a:txBody>
                    <a:bodyPr/>
                    <a:p>
                      <a:pPr>
                        <a:buNone/>
                      </a:pPr>
                      <a:r>
                        <a:rPr lang="zh-CN" altLang="en-US"/>
                        <a:t>未设置</a:t>
                      </a:r>
                      <a:endParaRPr lang="zh-CN" altLang="en-US"/>
                    </a:p>
                  </a:txBody>
                  <a:tcPr/>
                </a:tc>
              </a:tr>
              <a:tr h="381000">
                <a:tc>
                  <a:txBody>
                    <a:bodyPr/>
                    <a:p>
                      <a:pPr>
                        <a:buNone/>
                      </a:pPr>
                      <a:r>
                        <a:rPr lang="zh-CN" altLang="en-US"/>
                        <a:t>useActualParamName</a:t>
                      </a:r>
                      <a:endParaRPr lang="zh-CN" altLang="en-US"/>
                    </a:p>
                  </a:txBody>
                  <a:tcPr/>
                </a:tc>
                <a:tc>
                  <a:txBody>
                    <a:bodyPr/>
                    <a:p>
                      <a:pPr>
                        <a:buNone/>
                      </a:pPr>
                      <a:r>
                        <a:rPr lang="zh-CN" altLang="en-US"/>
                        <a:t>允许使用方法签名中的名称作为语句参数名称。 为了使用该特性，你的项目必须采用 Java 8 编译，并且加上 -parameters 选项。（新增于 3.4.1）</a:t>
                      </a:r>
                      <a:endParaRPr lang="zh-CN" altLang="en-US"/>
                    </a:p>
                  </a:txBody>
                  <a:tcPr/>
                </a:tc>
                <a:tc>
                  <a:txBody>
                    <a:bodyPr/>
                    <a:p>
                      <a:pPr>
                        <a:buNone/>
                      </a:pPr>
                      <a:r>
                        <a:rPr lang="zh-CN" altLang="en-US"/>
                        <a:t>true | false</a:t>
                      </a:r>
                      <a:endParaRPr lang="zh-CN" altLang="en-US"/>
                    </a:p>
                  </a:txBody>
                  <a:tcPr/>
                </a:tc>
                <a:tc>
                  <a:txBody>
                    <a:bodyPr/>
                    <a:p>
                      <a:pPr>
                        <a:buNone/>
                      </a:pPr>
                      <a:r>
                        <a:rPr lang="zh-CN" altLang="en-US"/>
                        <a:t>true</a:t>
                      </a:r>
                      <a:endParaRPr lang="zh-CN" altLang="en-US"/>
                    </a:p>
                  </a:txBody>
                  <a:tcPr/>
                </a:tc>
              </a:tr>
              <a:tr h="381000">
                <a:tc>
                  <a:txBody>
                    <a:bodyPr/>
                    <a:p>
                      <a:pPr>
                        <a:buNone/>
                      </a:pPr>
                      <a:r>
                        <a:rPr lang="zh-CN" altLang="en-US"/>
                        <a:t>configurationFactory</a:t>
                      </a:r>
                      <a:endParaRPr lang="zh-CN" altLang="en-US"/>
                    </a:p>
                  </a:txBody>
                  <a:tcPr/>
                </a:tc>
                <a:tc>
                  <a:txBody>
                    <a:bodyPr/>
                    <a:p>
                      <a:pPr>
                        <a:buNone/>
                      </a:pPr>
                      <a:r>
                        <a:rPr lang="zh-CN" altLang="en-US"/>
                        <a:t>指定一个提供 Configuration 实例的类。 这个被返回的 Configuration 实例用来加载被反序列化对象的延迟加载属性值。 这个类必须包含一个签名为static Configuration getConfiguration() 的方法。（新增于 3.2.3）</a:t>
                      </a:r>
                      <a:endParaRPr lang="zh-CN" altLang="en-US"/>
                    </a:p>
                  </a:txBody>
                  <a:tcPr/>
                </a:tc>
                <a:tc>
                  <a:txBody>
                    <a:bodyPr/>
                    <a:p>
                      <a:pPr>
                        <a:buNone/>
                      </a:pPr>
                      <a:r>
                        <a:rPr lang="zh-CN" altLang="en-US"/>
                        <a:t>一个类型别名或完全限定类名。</a:t>
                      </a:r>
                      <a:endParaRPr lang="zh-CN" altLang="en-US"/>
                    </a:p>
                  </a:txBody>
                  <a:tcPr/>
                </a:tc>
                <a:tc>
                  <a:txBody>
                    <a:bodyPr/>
                    <a:p>
                      <a:pPr>
                        <a:buNone/>
                      </a:pPr>
                      <a:r>
                        <a:rPr lang="zh-CN" altLang="en-US"/>
                        <a:t>未设置</a:t>
                      </a:r>
                      <a:endParaRPr lang="zh-CN" altLang="en-US"/>
                    </a:p>
                  </a:txBody>
                  <a:tcPr/>
                </a:tc>
              </a:tr>
              <a:tr h="381000">
                <a:tc>
                  <a:txBody>
                    <a:bodyPr/>
                    <a:p>
                      <a:pPr>
                        <a:buNone/>
                      </a:pPr>
                      <a:r>
                        <a:rPr lang="zh-CN" altLang="en-US"/>
                        <a:t>shrinkWhitespacesInSql</a:t>
                      </a:r>
                      <a:endParaRPr lang="zh-CN" altLang="en-US"/>
                    </a:p>
                  </a:txBody>
                  <a:tcPr/>
                </a:tc>
                <a:tc>
                  <a:txBody>
                    <a:bodyPr/>
                    <a:p>
                      <a:pPr>
                        <a:buNone/>
                      </a:pPr>
                      <a:r>
                        <a:rPr lang="zh-CN" altLang="en-US"/>
                        <a:t>Removes extra whitespace characters from the SQL. Note that this also affects literal strings in SQL. (Since 3.5.5)</a:t>
                      </a:r>
                      <a:endParaRPr lang="zh-CN" altLang="en-US"/>
                    </a:p>
                  </a:txBody>
                  <a:tcPr/>
                </a:tc>
                <a:tc>
                  <a:txBody>
                    <a:bodyPr/>
                    <a:p>
                      <a:pPr>
                        <a:buNone/>
                      </a:pPr>
                      <a:r>
                        <a:rPr lang="zh-CN" altLang="en-US"/>
                        <a:t>true | false</a:t>
                      </a:r>
                      <a:endParaRPr lang="zh-CN" altLang="en-US"/>
                    </a:p>
                  </a:txBody>
                  <a:tcPr/>
                </a:tc>
                <a:tc>
                  <a:txBody>
                    <a:bodyPr/>
                    <a:p>
                      <a:pPr>
                        <a:buNone/>
                      </a:pPr>
                      <a:r>
                        <a:rPr lang="zh-CN" altLang="en-US"/>
                        <a:t>false</a:t>
                      </a:r>
                      <a:endParaRPr lang="zh-CN" altLang="en-US"/>
                    </a:p>
                  </a:txBody>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一个完整的</a:t>
            </a:r>
            <a:r>
              <a:rPr lang="en-US" altLang="zh-CN"/>
              <a:t>Setting</a:t>
            </a:r>
            <a:r>
              <a:t>配置</a:t>
            </a:r>
          </a:p>
        </p:txBody>
      </p:sp>
      <p:sp>
        <p:nvSpPr>
          <p:cNvPr id="3" name="内容占位符 2"/>
          <p:cNvSpPr>
            <a:spLocks noGrp="1"/>
          </p:cNvSpPr>
          <p:nvPr>
            <p:ph idx="1"/>
          </p:nvPr>
        </p:nvSpPr>
        <p:spPr/>
        <p:txBody>
          <a:bodyPr/>
          <a:p>
            <a:pPr marL="0" indent="0">
              <a:lnSpc>
                <a:spcPct val="100000"/>
              </a:lnSpc>
              <a:buNone/>
            </a:pPr>
            <a:r>
              <a:rPr lang="zh-CN" altLang="en-US" sz="1200"/>
              <a:t>&lt;settings&gt;</a:t>
            </a:r>
            <a:endParaRPr lang="zh-CN" altLang="en-US" sz="1200"/>
          </a:p>
          <a:p>
            <a:pPr marL="0" indent="0">
              <a:lnSpc>
                <a:spcPct val="100000"/>
              </a:lnSpc>
              <a:buNone/>
            </a:pPr>
            <a:r>
              <a:rPr lang="zh-CN" altLang="en-US" sz="1200"/>
              <a:t>  &lt;setting name="cacheEnabled" value="true"/&gt;</a:t>
            </a:r>
            <a:endParaRPr lang="zh-CN" altLang="en-US" sz="1200"/>
          </a:p>
          <a:p>
            <a:pPr marL="0" indent="0">
              <a:lnSpc>
                <a:spcPct val="100000"/>
              </a:lnSpc>
              <a:buNone/>
            </a:pPr>
            <a:r>
              <a:rPr lang="zh-CN" altLang="en-US" sz="1200"/>
              <a:t>  &lt;setting name="lazyLoadingEnabled" value="true"/&gt;</a:t>
            </a:r>
            <a:endParaRPr lang="zh-CN" altLang="en-US" sz="1200"/>
          </a:p>
          <a:p>
            <a:pPr marL="0" indent="0">
              <a:lnSpc>
                <a:spcPct val="100000"/>
              </a:lnSpc>
              <a:buNone/>
            </a:pPr>
            <a:r>
              <a:rPr lang="zh-CN" altLang="en-US" sz="1200"/>
              <a:t>  &lt;setting name="multipleResultSetsEnabled" value="true"/&gt;</a:t>
            </a:r>
            <a:endParaRPr lang="zh-CN" altLang="en-US" sz="1200"/>
          </a:p>
          <a:p>
            <a:pPr marL="0" indent="0">
              <a:lnSpc>
                <a:spcPct val="100000"/>
              </a:lnSpc>
              <a:buNone/>
            </a:pPr>
            <a:r>
              <a:rPr lang="zh-CN" altLang="en-US" sz="1200"/>
              <a:t>  &lt;setting name="useColumnLabel" value="true"/&gt;</a:t>
            </a:r>
            <a:endParaRPr lang="zh-CN" altLang="en-US" sz="1200"/>
          </a:p>
          <a:p>
            <a:pPr marL="0" indent="0">
              <a:lnSpc>
                <a:spcPct val="100000"/>
              </a:lnSpc>
              <a:buNone/>
            </a:pPr>
            <a:r>
              <a:rPr lang="zh-CN" altLang="en-US" sz="1200"/>
              <a:t>  &lt;setting name="useGeneratedKeys" value="false"/&gt;</a:t>
            </a:r>
            <a:endParaRPr lang="zh-CN" altLang="en-US" sz="1200"/>
          </a:p>
          <a:p>
            <a:pPr marL="0" indent="0">
              <a:lnSpc>
                <a:spcPct val="100000"/>
              </a:lnSpc>
              <a:buNone/>
            </a:pPr>
            <a:r>
              <a:rPr lang="zh-CN" altLang="en-US" sz="1200"/>
              <a:t>  &lt;setting name="autoMappingBehavior" value="PARTIAL"/&gt;</a:t>
            </a:r>
            <a:endParaRPr lang="zh-CN" altLang="en-US" sz="1200"/>
          </a:p>
          <a:p>
            <a:pPr marL="0" indent="0">
              <a:lnSpc>
                <a:spcPct val="100000"/>
              </a:lnSpc>
              <a:buNone/>
            </a:pPr>
            <a:r>
              <a:rPr lang="zh-CN" altLang="en-US" sz="1200"/>
              <a:t>  &lt;setting name="autoMappingUnknownColumnBehavior" value="WARNING"/&gt;</a:t>
            </a:r>
            <a:endParaRPr lang="zh-CN" altLang="en-US" sz="1200"/>
          </a:p>
          <a:p>
            <a:pPr marL="0" indent="0">
              <a:lnSpc>
                <a:spcPct val="100000"/>
              </a:lnSpc>
              <a:buNone/>
            </a:pPr>
            <a:r>
              <a:rPr lang="zh-CN" altLang="en-US" sz="1200"/>
              <a:t>  &lt;setting name="defaultExecutorType" value="SIMPLE"/&gt;</a:t>
            </a:r>
            <a:endParaRPr lang="zh-CN" altLang="en-US" sz="1200"/>
          </a:p>
          <a:p>
            <a:pPr marL="0" indent="0">
              <a:lnSpc>
                <a:spcPct val="100000"/>
              </a:lnSpc>
              <a:buNone/>
            </a:pPr>
            <a:r>
              <a:rPr lang="zh-CN" altLang="en-US" sz="1200"/>
              <a:t>  &lt;setting name="defaultStatementTimeout" value="25"/&gt;</a:t>
            </a:r>
            <a:endParaRPr lang="zh-CN" altLang="en-US" sz="1200"/>
          </a:p>
          <a:p>
            <a:pPr marL="0" indent="0">
              <a:lnSpc>
                <a:spcPct val="100000"/>
              </a:lnSpc>
              <a:buNone/>
            </a:pPr>
            <a:r>
              <a:rPr lang="zh-CN" altLang="en-US" sz="1200"/>
              <a:t>  &lt;setting name="defaultFetchSize" value="100"/&gt;</a:t>
            </a:r>
            <a:endParaRPr lang="zh-CN" altLang="en-US" sz="1200"/>
          </a:p>
          <a:p>
            <a:pPr marL="0" indent="0">
              <a:lnSpc>
                <a:spcPct val="100000"/>
              </a:lnSpc>
              <a:buNone/>
            </a:pPr>
            <a:r>
              <a:rPr lang="zh-CN" altLang="en-US" sz="1200"/>
              <a:t>  &lt;setting name="safeRowBoundsEnabled" value="false"/&gt;</a:t>
            </a:r>
            <a:endParaRPr lang="zh-CN" altLang="en-US" sz="1200"/>
          </a:p>
          <a:p>
            <a:pPr marL="0" indent="0">
              <a:lnSpc>
                <a:spcPct val="100000"/>
              </a:lnSpc>
              <a:buNone/>
            </a:pPr>
            <a:r>
              <a:rPr lang="zh-CN" altLang="en-US" sz="1200"/>
              <a:t>  &lt;setting name="mapUnderscoreToCamelCase" value="false"/&gt;</a:t>
            </a:r>
            <a:endParaRPr lang="zh-CN" altLang="en-US" sz="1200"/>
          </a:p>
          <a:p>
            <a:pPr marL="0" indent="0">
              <a:lnSpc>
                <a:spcPct val="100000"/>
              </a:lnSpc>
              <a:buNone/>
            </a:pPr>
            <a:r>
              <a:rPr lang="zh-CN" altLang="en-US" sz="1200"/>
              <a:t>  &lt;setting name="localCacheScope" value="SESSION"/&gt;</a:t>
            </a:r>
            <a:endParaRPr lang="zh-CN" altLang="en-US" sz="1200"/>
          </a:p>
          <a:p>
            <a:pPr marL="0" indent="0">
              <a:lnSpc>
                <a:spcPct val="100000"/>
              </a:lnSpc>
              <a:buNone/>
            </a:pPr>
            <a:r>
              <a:rPr lang="zh-CN" altLang="en-US" sz="1200"/>
              <a:t>  &lt;setting name="jdbcTypeForNull" value="OTHER"/&gt;</a:t>
            </a:r>
            <a:endParaRPr lang="zh-CN" altLang="en-US" sz="1200"/>
          </a:p>
          <a:p>
            <a:pPr marL="0" indent="0">
              <a:lnSpc>
                <a:spcPct val="100000"/>
              </a:lnSpc>
              <a:buNone/>
            </a:pPr>
            <a:r>
              <a:rPr lang="zh-CN" altLang="en-US" sz="1200"/>
              <a:t>  &lt;setting name="lazyLoadTriggerMethods" value="equals,clone,hashCode,toString"/&gt;</a:t>
            </a:r>
            <a:endParaRPr lang="zh-CN" altLang="en-US" sz="1200"/>
          </a:p>
          <a:p>
            <a:pPr marL="0" indent="0">
              <a:lnSpc>
                <a:spcPct val="100000"/>
              </a:lnSpc>
              <a:buNone/>
            </a:pPr>
            <a:r>
              <a:rPr lang="zh-CN" altLang="en-US" sz="1200"/>
              <a:t>&lt;/settings&gt;</a:t>
            </a:r>
            <a:endParaRPr lang="zh-CN" altLang="en-US" sz="1200"/>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BK_DARK_LIGHT"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xml><?xml version="1.0" encoding="utf-8"?>
<p:tagLst xmlns:p="http://schemas.openxmlformats.org/presentationml/2006/main">
  <p:tag name="KSO_WM_UNIT_TABLE_BEAUTIFY" val="smartTable{2970648c-b980-43ce-abb4-255e5a9f563a}"/>
</p:tagLst>
</file>

<file path=ppt/tags/tag101.xml><?xml version="1.0" encoding="utf-8"?>
<p:tagLst xmlns:p="http://schemas.openxmlformats.org/presentationml/2006/main">
  <p:tag name="KSO_WM_UNIT_TABLE_BEAUTIFY" val="smartTable{2970648c-b980-43ce-abb4-255e5a9f563a}"/>
</p:tagLst>
</file>

<file path=ppt/tags/tag102.xml><?xml version="1.0" encoding="utf-8"?>
<p:tagLst xmlns:p="http://schemas.openxmlformats.org/presentationml/2006/main">
  <p:tag name="KSO_WM_UNIT_TABLE_BEAUTIFY" val="smartTable{2970648c-b980-43ce-abb4-255e5a9f563a}"/>
</p:tagLst>
</file>

<file path=ppt/tags/tag103.xml><?xml version="1.0" encoding="utf-8"?>
<p:tagLst xmlns:p="http://schemas.openxmlformats.org/presentationml/2006/main">
  <p:tag name="KSO_WM_UNIT_TABLE_BEAUTIFY" val="smartTable{2970648c-b980-43ce-abb4-255e5a9f563a}"/>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LAYERLEVEL" val="1"/>
  <p:tag name="KSO_WM_TAG_VERSION" val="1.0"/>
  <p:tag name="KSO_WM_BEAUTIFY_FLAG" val="#wm#"/>
  <p:tag name="KSO_WM_UNIT_BK_DARK_LIGHT"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LAYERLEVEL" val="1"/>
  <p:tag name="KSO_WM_TAG_VERSION" val="1.0"/>
  <p:tag name="KSO_WM_BEAUTIFY_FLAG" val="#wm#"/>
  <p:tag name="KSO_WM_UNIT_BK_DARK_LIGHT"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5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7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06"/>
  <p:tag name="KSO_WM_TEMPLATE_THUMBS_INDEX" val="1、6、7、14、15"/>
  <p:tag name="KSO_WM_TEMPLATE_MASTER_THUMB_INDEX" val="12"/>
</p:tagLst>
</file>

<file path=ppt/tags/tag92.xml><?xml version="1.0" encoding="utf-8"?>
<p:tagLst xmlns:p="http://schemas.openxmlformats.org/presentationml/2006/main">
  <p:tag name="KSO_WM_UNIT_TABLE_BEAUTIFY" val="smartTable{29696486-85b4-4be1-ac49-f9756d076e2b}"/>
</p:tagLst>
</file>

<file path=ppt/tags/tag93.xml><?xml version="1.0" encoding="utf-8"?>
<p:tagLst xmlns:p="http://schemas.openxmlformats.org/presentationml/2006/main">
  <p:tag name="KSO_WM_UNIT_TABLE_BEAUTIFY" val="smartTable{29696486-85b4-4be1-ac49-f9756d076e2b}"/>
</p:tagLst>
</file>

<file path=ppt/tags/tag94.xml><?xml version="1.0" encoding="utf-8"?>
<p:tagLst xmlns:p="http://schemas.openxmlformats.org/presentationml/2006/main">
  <p:tag name="KSO_WM_UNIT_TABLE_BEAUTIFY" val="smartTable{29696486-85b4-4be1-ac49-f9756d076e2b}"/>
</p:tagLst>
</file>

<file path=ppt/tags/tag95.xml><?xml version="1.0" encoding="utf-8"?>
<p:tagLst xmlns:p="http://schemas.openxmlformats.org/presentationml/2006/main">
  <p:tag name="KSO_WM_UNIT_TABLE_BEAUTIFY" val="smartTable{29696486-85b4-4be1-ac49-f9756d076e2b}"/>
</p:tagLst>
</file>

<file path=ppt/tags/tag96.xml><?xml version="1.0" encoding="utf-8"?>
<p:tagLst xmlns:p="http://schemas.openxmlformats.org/presentationml/2006/main">
  <p:tag name="KSO_WM_UNIT_TABLE_BEAUTIFY" val="smartTable{5741ca48-de95-413f-8b25-a042d95e224d}"/>
</p:tagLst>
</file>

<file path=ppt/tags/tag97.xml><?xml version="1.0" encoding="utf-8"?>
<p:tagLst xmlns:p="http://schemas.openxmlformats.org/presentationml/2006/main">
  <p:tag name="KSO_WM_UNIT_TABLE_BEAUTIFY" val="smartTable{5741ca48-de95-413f-8b25-a042d95e224d}"/>
</p:tagLst>
</file>

<file path=ppt/tags/tag98.xml><?xml version="1.0" encoding="utf-8"?>
<p:tagLst xmlns:p="http://schemas.openxmlformats.org/presentationml/2006/main">
  <p:tag name="KSO_WM_UNIT_TABLE_BEAUTIFY" val="smartTable{5741ca48-de95-413f-8b25-a042d95e224d}"/>
</p:tagLst>
</file>

<file path=ppt/tags/tag99.xml><?xml version="1.0" encoding="utf-8"?>
<p:tagLst xmlns:p="http://schemas.openxmlformats.org/presentationml/2006/main">
  <p:tag name="KSO_WM_UNIT_TABLE_BEAUTIFY" val="smartTable{a1635da5-34fc-47c9-848a-acbf8abb770f}"/>
</p:tagLst>
</file>

<file path=ppt/theme/theme1.xml><?xml version="1.0" encoding="utf-8"?>
<a:theme xmlns:a="http://schemas.openxmlformats.org/drawingml/2006/main" name="Office 主题​​">
  <a:themeElements>
    <a:clrScheme name="黑白">
      <a:dk1>
        <a:srgbClr val="000000"/>
      </a:dk1>
      <a:lt1>
        <a:srgbClr val="FFFFFF"/>
      </a:lt1>
      <a:dk2>
        <a:srgbClr val="DEDEDE"/>
      </a:dk2>
      <a:lt2>
        <a:srgbClr val="EDEDED"/>
      </a:lt2>
      <a:accent1>
        <a:srgbClr val="000000"/>
      </a:accent1>
      <a:accent2>
        <a:srgbClr val="1F1F1F"/>
      </a:accent2>
      <a:accent3>
        <a:srgbClr val="464646"/>
      </a:accent3>
      <a:accent4>
        <a:srgbClr val="666666"/>
      </a:accent4>
      <a:accent5>
        <a:srgbClr val="8C8C8C"/>
      </a:accent5>
      <a:accent6>
        <a:srgbClr val="ACACAC"/>
      </a:accent6>
      <a:hlink>
        <a:srgbClr val="658BD5"/>
      </a:hlink>
      <a:folHlink>
        <a:srgbClr val="9F67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en-US" altLang="zh-CN" sz="6000" spc="100" dirty="0">
            <a:solidFill>
              <a:schemeClr val="bg1"/>
            </a:solidFill>
            <a:uFillTx/>
            <a:latin typeface="Arial" panose="020B0604020202020204" pitchFamily="34" charset="0"/>
            <a:ea typeface="微软雅黑" panose="020B050302020402020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14407</Words>
  <Application>WPS 演示</Application>
  <PresentationFormat>宽屏</PresentationFormat>
  <Paragraphs>869</Paragraphs>
  <Slides>28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Arial</vt:lpstr>
      <vt:lpstr>宋体</vt:lpstr>
      <vt:lpstr>Wingdings</vt:lpstr>
      <vt:lpstr>微软雅黑</vt:lpstr>
      <vt:lpstr>汉仪旗黑-85S</vt:lpstr>
      <vt:lpstr>Arial Unicode MS</vt:lpstr>
      <vt:lpstr>Calibri</vt:lpstr>
      <vt:lpstr>Office 主题​​</vt:lpstr>
      <vt:lpstr>Mybatis配置</vt:lpstr>
      <vt:lpstr>configuration（配置）</vt:lpstr>
      <vt:lpstr>属性（properties）</vt:lpstr>
      <vt:lpstr>属性（properties） </vt:lpstr>
      <vt:lpstr>设置（settings）</vt:lpstr>
      <vt:lpstr>设置（settings） </vt:lpstr>
      <vt:lpstr>设置（settings）</vt:lpstr>
      <vt:lpstr>PowerPoint 演示文稿</vt:lpstr>
      <vt:lpstr>一个完整的Setting配置</vt:lpstr>
      <vt:lpstr>类型别名（typeAliases）</vt:lpstr>
      <vt:lpstr>类型别名（typeAliases） </vt:lpstr>
      <vt:lpstr>类型别名（typeAliases） </vt:lpstr>
      <vt:lpstr>类型别名（typeAliases）</vt:lpstr>
      <vt:lpstr>类型处理器（typeHandlers）</vt:lpstr>
      <vt:lpstr>类型处理器（typeHandlers） </vt:lpstr>
      <vt:lpstr>类型处理器（typeHandlers）</vt:lpstr>
      <vt:lpstr>类型处理器（typeHandlers）</vt:lpstr>
      <vt:lpstr>类型处理器（typeHandlers） </vt:lpstr>
      <vt:lpstr>对象工厂（objectFactory）</vt:lpstr>
      <vt:lpstr>插件（plugins）</vt:lpstr>
      <vt:lpstr>环境配置（environments）</vt:lpstr>
      <vt:lpstr>环境配置——事务管理器（transactionManager） </vt:lpstr>
      <vt:lpstr>环境配置——数据源（dataSource）</vt:lpstr>
      <vt:lpstr>环境配置——数据源（dataSource）——UNPOOLED </vt:lpstr>
      <vt:lpstr>环境配置——数据源（dataSource）——POOLED</vt:lpstr>
      <vt:lpstr>环境配置——数据源（dataSource）——JNDI </vt:lpstr>
      <vt:lpstr>数据库厂商标识（databaseIdProvider）</vt:lpstr>
      <vt:lpstr>映射器（mappers）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崔剑</dc:creator>
  <cp:lastModifiedBy>剑  哥</cp:lastModifiedBy>
  <cp:revision>17</cp:revision>
  <dcterms:created xsi:type="dcterms:W3CDTF">2020-07-28T06:27:00Z</dcterms:created>
  <dcterms:modified xsi:type="dcterms:W3CDTF">2020-07-29T01:45:52Z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2052-11.1.0.9828</vt:lpwstr>
  </property>
</Properties>
</file>

<file path=docProps/thumbnail.jpeg>
</file>